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845" r:id="rId4"/>
    <p:sldId id="869" r:id="rId5"/>
    <p:sldId id="702" r:id="rId6"/>
    <p:sldId id="713" r:id="rId8"/>
    <p:sldId id="847" r:id="rId9"/>
    <p:sldId id="849" r:id="rId10"/>
    <p:sldId id="844" r:id="rId11"/>
    <p:sldId id="703" r:id="rId12"/>
    <p:sldId id="704" r:id="rId13"/>
    <p:sldId id="705" r:id="rId14"/>
    <p:sldId id="706" r:id="rId15"/>
    <p:sldId id="926" r:id="rId16"/>
    <p:sldId id="710" r:id="rId17"/>
    <p:sldId id="870" r:id="rId18"/>
    <p:sldId id="716" r:id="rId19"/>
    <p:sldId id="717" r:id="rId20"/>
    <p:sldId id="718" r:id="rId21"/>
    <p:sldId id="719" r:id="rId22"/>
    <p:sldId id="928" r:id="rId23"/>
    <p:sldId id="720" r:id="rId24"/>
    <p:sldId id="721" r:id="rId25"/>
    <p:sldId id="933" r:id="rId26"/>
    <p:sldId id="871" r:id="rId27"/>
    <p:sldId id="723" r:id="rId28"/>
    <p:sldId id="725" r:id="rId29"/>
    <p:sldId id="726" r:id="rId30"/>
    <p:sldId id="929" r:id="rId31"/>
    <p:sldId id="930" r:id="rId32"/>
    <p:sldId id="932" r:id="rId33"/>
    <p:sldId id="872" r:id="rId34"/>
    <p:sldId id="791" r:id="rId35"/>
    <p:sldId id="792" r:id="rId36"/>
    <p:sldId id="793" r:id="rId37"/>
    <p:sldId id="794" r:id="rId38"/>
    <p:sldId id="795" r:id="rId39"/>
    <p:sldId id="796" r:id="rId40"/>
    <p:sldId id="797" r:id="rId41"/>
    <p:sldId id="798" r:id="rId42"/>
    <p:sldId id="799" r:id="rId43"/>
    <p:sldId id="935" r:id="rId44"/>
    <p:sldId id="873" r:id="rId45"/>
    <p:sldId id="801" r:id="rId46"/>
    <p:sldId id="802" r:id="rId47"/>
    <p:sldId id="804" r:id="rId48"/>
    <p:sldId id="805" r:id="rId49"/>
    <p:sldId id="858" r:id="rId50"/>
    <p:sldId id="859" r:id="rId51"/>
    <p:sldId id="809" r:id="rId52"/>
    <p:sldId id="811" r:id="rId53"/>
    <p:sldId id="813" r:id="rId54"/>
    <p:sldId id="814" r:id="rId55"/>
    <p:sldId id="817" r:id="rId56"/>
    <p:sldId id="819" r:id="rId57"/>
    <p:sldId id="856" r:id="rId58"/>
    <p:sldId id="820" r:id="rId59"/>
    <p:sldId id="860" r:id="rId60"/>
    <p:sldId id="936" r:id="rId61"/>
    <p:sldId id="862" r:id="rId62"/>
    <p:sldId id="824" r:id="rId63"/>
    <p:sldId id="922" r:id="rId64"/>
    <p:sldId id="923" r:id="rId65"/>
    <p:sldId id="924" r:id="rId66"/>
    <p:sldId id="925" r:id="rId67"/>
  </p:sldIdLst>
  <p:sldSz cx="9144000" cy="6858000" type="screen4x3"/>
  <p:notesSz cx="6833870" cy="9979025"/>
  <p:custDataLst>
    <p:tags r:id="rId71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/>
    <p:restoredTop sz="76968"/>
  </p:normalViewPr>
  <p:slideViewPr>
    <p:cSldViewPr showGuides="1">
      <p:cViewPr varScale="1">
        <p:scale>
          <a:sx n="65" d="100"/>
          <a:sy n="65" d="100"/>
        </p:scale>
        <p:origin x="1968" y="53"/>
      </p:cViewPr>
      <p:guideLst>
        <p:guide orient="horz" pos="2160"/>
        <p:guide pos="2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1" Type="http://schemas.openxmlformats.org/officeDocument/2006/relationships/tags" Target="tags/tag2.xml"/><Relationship Id="rId70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688" cy="498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1913" y="0"/>
            <a:ext cx="2960688" cy="498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7713"/>
            <a:ext cx="4991100" cy="3743325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4213" y="4740275"/>
            <a:ext cx="5467350" cy="4491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8963"/>
            <a:ext cx="2960688" cy="498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1913" y="9478963"/>
            <a:ext cx="2960688" cy="498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B7A7429-B02F-4FFA-A5DA-B1E80A94873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/>
          </p:cNvSpPr>
          <p:nvPr/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6" name="Rectangle 3"/>
          <p:cNvSpPr>
            <a:spLocks noGrp="1" noRot="1"/>
          </p:cNvSpPr>
          <p:nvPr>
            <p:ph type="body" idx="1"/>
          </p:nvPr>
        </p:nvSpPr>
        <p:spPr>
          <a:xfrm>
            <a:off x="911225" y="4740275"/>
            <a:ext cx="5011738" cy="4491038"/>
          </a:xfrm>
        </p:spPr>
        <p:txBody>
          <a:bodyPr wrap="square" lIns="91440" tIns="45720" rIns="91440" bIns="45720" anchor="ctr" anchorCtr="0"/>
          <a:lstStyle/>
          <a:p>
            <a:pPr lvl="0" eaLnBrk="1" hangingPunct="1"/>
            <a:r>
              <a:rPr lang="en-US" altLang="zh-CN" sz="2000" dirty="0"/>
              <a:t>1/3 </a:t>
            </a:r>
            <a:r>
              <a:rPr lang="zh-CN" altLang="en-US" sz="2000" dirty="0"/>
              <a:t>以上给从概念角度给出面向对象的定义，</a:t>
            </a:r>
            <a:endParaRPr lang="en-US" altLang="zh-CN" sz="2000" dirty="0"/>
          </a:p>
          <a:p>
            <a:pPr lvl="0" eaLnBrk="1" hangingPunct="1"/>
            <a:r>
              <a:rPr lang="zh-CN" altLang="en-US" sz="2000" dirty="0"/>
              <a:t>其中，通信指的就是访问数据和调用函数，其最灵活的特性：多态和动态绑定</a:t>
            </a:r>
            <a:endParaRPr lang="en-US" altLang="zh-CN" sz="2000" dirty="0"/>
          </a:p>
          <a:p>
            <a:pPr lvl="0" eaLnBrk="1" hangingPunct="1"/>
            <a:r>
              <a:rPr lang="zh-CN" altLang="en-US" sz="2000" dirty="0"/>
              <a:t>（有的面向对象语言没有</a:t>
            </a:r>
            <a:r>
              <a:rPr lang="en-US" altLang="zh-CN" sz="2000" dirty="0"/>
              <a:t>main</a:t>
            </a:r>
            <a:r>
              <a:rPr lang="zh-CN" altLang="en-US" sz="2000" dirty="0"/>
              <a:t>函数）</a:t>
            </a:r>
            <a:endParaRPr lang="en-US" altLang="zh-CN" sz="20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en-US" altLang="zh-CN" dirty="0"/>
              <a:t>private</a:t>
            </a:r>
            <a:r>
              <a:rPr lang="zh-CN" altLang="en-US" dirty="0"/>
              <a:t>举例：银行的内部信息</a:t>
            </a:r>
            <a:endParaRPr lang="zh-CN" altLang="en-US" dirty="0"/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en-US" altLang="zh-CN" dirty="0"/>
              <a:t>init push pop</a:t>
            </a:r>
            <a:r>
              <a:rPr lang="zh-CN" altLang="en-US" dirty="0"/>
              <a:t>都封装在</a:t>
            </a:r>
            <a:r>
              <a:rPr lang="en-US" altLang="zh-CN" dirty="0"/>
              <a:t>st</a:t>
            </a:r>
            <a:r>
              <a:rPr lang="zh-CN" altLang="en-US" dirty="0"/>
              <a:t>里面了</a:t>
            </a:r>
            <a:endParaRPr lang="zh-CN" altLang="en-US" dirty="0"/>
          </a:p>
        </p:txBody>
      </p:sp>
      <p:sp>
        <p:nvSpPr>
          <p:cNvPr id="256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endParaRPr lang="zh-CN" altLang="en-US" dirty="0"/>
          </a:p>
        </p:txBody>
      </p:sp>
      <p:sp>
        <p:nvSpPr>
          <p:cNvPr id="460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类的成员函数放在代码区，是为了节省内存空间、避免冗余</a:t>
            </a:r>
            <a:endParaRPr lang="zh-CN" altLang="en-US" dirty="0"/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它将获得一块存储空间，该存储空间用于</a:t>
            </a:r>
            <a:r>
              <a:rPr lang="zh-CN" altLang="en-US" dirty="0">
                <a:solidFill>
                  <a:srgbClr val="FF0000"/>
                </a:solidFill>
              </a:rPr>
              <a:t>存储对象的数据成员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583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endParaRPr lang="zh-CN" altLang="en-US" dirty="0"/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注意：</a:t>
            </a:r>
            <a:r>
              <a:rPr lang="en-US" altLang="zh-CN" dirty="0"/>
              <a:t>const</a:t>
            </a:r>
            <a:r>
              <a:rPr lang="zh-CN" altLang="en-US" dirty="0"/>
              <a:t>可以省略</a:t>
            </a:r>
            <a:endParaRPr lang="zh-CN" altLang="en-US" dirty="0"/>
          </a:p>
        </p:txBody>
      </p:sp>
      <p:sp>
        <p:nvSpPr>
          <p:cNvPr id="686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endParaRPr lang="zh-CN" altLang="en-US" dirty="0"/>
          </a:p>
        </p:txBody>
      </p:sp>
      <p:sp>
        <p:nvSpPr>
          <p:cNvPr id="768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 eaLnBrk="1" hangingPunct="1"/>
            <a:r>
              <a:rPr lang="en-US" altLang="zh-CN" dirty="0"/>
              <a:t>2/3 </a:t>
            </a:r>
            <a:r>
              <a:rPr lang="zh-CN" altLang="en-US" dirty="0"/>
              <a:t>从编程角度给出面向对象的定义，</a:t>
            </a:r>
            <a:endParaRPr lang="en-US" altLang="zh-CN" dirty="0"/>
          </a:p>
          <a:p>
            <a:pPr lvl="0" eaLnBrk="1" hangingPunct="1"/>
            <a:r>
              <a:rPr lang="en-US" altLang="zh-CN" dirty="0"/>
              <a:t>C++</a:t>
            </a:r>
            <a:r>
              <a:rPr lang="zh-CN" altLang="en-US" dirty="0"/>
              <a:t>允许多继承</a:t>
            </a:r>
            <a:endParaRPr lang="en-US" altLang="zh-CN" dirty="0"/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类属函数在程序中的实现：指针、函数模板</a:t>
            </a:r>
            <a:endParaRPr lang="en-US" altLang="zh-CN" dirty="0"/>
          </a:p>
          <a:p>
            <a:pPr lvl="0"/>
            <a:r>
              <a:rPr lang="en-US" altLang="zh-CN" dirty="0"/>
              <a:t>bool compare(const void *p1,const void *p2)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类属类型在程序中的实现：</a:t>
            </a:r>
            <a:r>
              <a:rPr lang="en-US" altLang="zh-CN" dirty="0"/>
              <a:t>union</a:t>
            </a:r>
            <a:r>
              <a:rPr lang="zh-CN" altLang="en-US" dirty="0"/>
              <a:t>、类模板</a:t>
            </a:r>
            <a:endParaRPr lang="en-US" altLang="zh-CN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对象和消息的多态</a:t>
            </a:r>
            <a:r>
              <a:rPr lang="en-US" altLang="zh-CN" dirty="0"/>
              <a:t>=</a:t>
            </a:r>
            <a:r>
              <a:rPr lang="zh-CN" altLang="en-US" dirty="0"/>
              <a:t>动态绑定</a:t>
            </a:r>
            <a:r>
              <a:rPr lang="en-US" altLang="zh-CN" dirty="0"/>
              <a:t>=</a:t>
            </a:r>
            <a:r>
              <a:rPr lang="zh-CN" altLang="en-US" dirty="0"/>
              <a:t>虚函数表指针</a:t>
            </a:r>
            <a:endParaRPr lang="zh-CN" altLang="en-US" dirty="0"/>
          </a:p>
        </p:txBody>
      </p:sp>
      <p:sp>
        <p:nvSpPr>
          <p:cNvPr id="143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优势的分类：</a:t>
            </a:r>
            <a:endParaRPr lang="en-US" altLang="zh-CN" dirty="0"/>
          </a:p>
          <a:p>
            <a:pPr lvl="0"/>
            <a:r>
              <a:rPr lang="en-US" altLang="zh-CN" dirty="0"/>
              <a:t>12</a:t>
            </a:r>
            <a:r>
              <a:rPr lang="zh-CN" altLang="en-US" dirty="0"/>
              <a:t>点是对类</a:t>
            </a:r>
            <a:r>
              <a:rPr lang="en-US" altLang="zh-CN" dirty="0"/>
              <a:t>/</a:t>
            </a:r>
            <a:r>
              <a:rPr lang="zh-CN" altLang="en-US" dirty="0"/>
              <a:t>对象本身来说</a:t>
            </a:r>
            <a:endParaRPr lang="en-US" altLang="zh-CN" dirty="0"/>
          </a:p>
          <a:p>
            <a:pPr lvl="0"/>
            <a:r>
              <a:rPr lang="en-US" altLang="zh-CN" dirty="0"/>
              <a:t>45</a:t>
            </a:r>
            <a:r>
              <a:rPr lang="zh-CN" altLang="en-US" dirty="0"/>
              <a:t>点是对调用者来说</a:t>
            </a:r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普通闰年</a:t>
            </a:r>
            <a:r>
              <a:rPr lang="en-US" altLang="zh-CN" dirty="0"/>
              <a:t>:</a:t>
            </a:r>
            <a:r>
              <a:rPr lang="zh-CN" altLang="en-US" dirty="0"/>
              <a:t>能被</a:t>
            </a:r>
            <a:r>
              <a:rPr lang="en-US" altLang="zh-CN" dirty="0"/>
              <a:t>4</a:t>
            </a:r>
            <a:r>
              <a:rPr lang="zh-CN" altLang="en-US" dirty="0"/>
              <a:t>整除但不能被</a:t>
            </a:r>
            <a:r>
              <a:rPr lang="en-US" altLang="zh-CN" dirty="0"/>
              <a:t>100</a:t>
            </a:r>
            <a:r>
              <a:rPr lang="zh-CN" altLang="en-US" dirty="0"/>
              <a:t>整除的年份为普通闰年。（如</a:t>
            </a:r>
            <a:r>
              <a:rPr lang="en-US" altLang="zh-CN" dirty="0"/>
              <a:t>2004</a:t>
            </a:r>
            <a:r>
              <a:rPr lang="zh-CN" altLang="en-US" dirty="0"/>
              <a:t>年就是闰年，</a:t>
            </a:r>
            <a:r>
              <a:rPr lang="en-US" altLang="zh-CN" dirty="0"/>
              <a:t>1999</a:t>
            </a:r>
            <a:r>
              <a:rPr lang="zh-CN" altLang="en-US" dirty="0"/>
              <a:t>年不是闰年）；</a:t>
            </a:r>
            <a:endParaRPr lang="zh-CN" altLang="en-US" dirty="0"/>
          </a:p>
          <a:p>
            <a:pPr lvl="0"/>
            <a:r>
              <a:rPr lang="zh-CN" altLang="en-US" dirty="0"/>
              <a:t>世纪闰年</a:t>
            </a:r>
            <a:r>
              <a:rPr lang="en-US" altLang="zh-CN" dirty="0"/>
              <a:t>:</a:t>
            </a:r>
            <a:r>
              <a:rPr lang="zh-CN" altLang="en-US" dirty="0"/>
              <a:t>能被</a:t>
            </a:r>
            <a:r>
              <a:rPr lang="en-US" altLang="zh-CN" dirty="0"/>
              <a:t>400</a:t>
            </a:r>
            <a:r>
              <a:rPr lang="zh-CN" altLang="en-US" dirty="0"/>
              <a:t>整除的为世纪闰年。（如</a:t>
            </a:r>
            <a:r>
              <a:rPr lang="en-US" altLang="zh-CN" dirty="0"/>
              <a:t>2000</a:t>
            </a:r>
            <a:r>
              <a:rPr lang="zh-CN" altLang="en-US" dirty="0"/>
              <a:t>年是世纪闰年，</a:t>
            </a:r>
            <a:r>
              <a:rPr lang="en-US" altLang="zh-CN" dirty="0"/>
              <a:t>1900</a:t>
            </a:r>
            <a:r>
              <a:rPr lang="zh-CN" altLang="en-US" dirty="0"/>
              <a:t>年不是世纪闰年）</a:t>
            </a: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r>
              <a:rPr lang="zh-CN" altLang="en-US" dirty="0"/>
              <a:t>注：域解析符</a:t>
            </a:r>
            <a:r>
              <a:rPr lang="en-US" altLang="zh-CN" dirty="0"/>
              <a:t>::</a:t>
            </a:r>
            <a:r>
              <a:rPr lang="zh-CN" altLang="en-US" dirty="0"/>
              <a:t>还可以用于命名空间</a:t>
            </a:r>
            <a:endParaRPr lang="zh-CN" altLang="en-US" dirty="0"/>
          </a:p>
        </p:txBody>
      </p:sp>
      <p:sp>
        <p:nvSpPr>
          <p:cNvPr id="358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lstStyle/>
          <a:p>
            <a:pPr lvl="0"/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90500"/>
            <a:ext cx="1752600" cy="5829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0" y="190500"/>
            <a:ext cx="5105400" cy="5829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05400" y="1905000"/>
            <a:ext cx="3429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90500"/>
            <a:ext cx="1752600" cy="5829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0" y="190500"/>
            <a:ext cx="5105400" cy="5829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05400" y="1905000"/>
            <a:ext cx="3429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1524000" y="1905000"/>
            <a:ext cx="7010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0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0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0" y="6248400"/>
            <a:ext cx="1295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8838" name="Rectangle 6"/>
          <p:cNvSpPr>
            <a:spLocks noGrp="1" noChangeArrowheads="1"/>
          </p:cNvSpPr>
          <p:nvPr userDrawn="1"/>
        </p:nvSpPr>
        <p:spPr bwMode="auto">
          <a:xfrm>
            <a:off x="6553200" y="6309995"/>
            <a:ext cx="1905000" cy="3956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50000"/>
              </a:spcBef>
              <a:defRPr sz="14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1E7CE4-78B9-46D3-A574-A4017E076596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905" y="6167755"/>
            <a:ext cx="9142095" cy="690245"/>
          </a:xfrm>
          <a:prstGeom prst="rect">
            <a:avLst/>
          </a:prstGeom>
          <a:gradFill rotWithShape="0">
            <a:gsLst>
              <a:gs pos="0">
                <a:srgbClr val="CC99FF"/>
              </a:gs>
              <a:gs pos="100000">
                <a:srgbClr val="5E4776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 algn="ctr" eaLnBrk="0" hangingPunct="0"/>
            <a:endParaRPr lang="zh-CN" altLang="en-US" dirty="0">
              <a:latin typeface="Times New Roman" panose="02020603050405020304" pitchFamily="18" charset="0"/>
              <a:ea typeface="大黑体" charset="-122"/>
            </a:endParaRPr>
          </a:p>
        </p:txBody>
      </p:sp>
      <p:sp>
        <p:nvSpPr>
          <p:cNvPr id="9" name="Line 9"/>
          <p:cNvSpPr/>
          <p:nvPr userDrawn="1"/>
        </p:nvSpPr>
        <p:spPr>
          <a:xfrm flipH="1">
            <a:off x="1447165" y="6182360"/>
            <a:ext cx="635" cy="550545"/>
          </a:xfrm>
          <a:prstGeom prst="line">
            <a:avLst/>
          </a:prstGeom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Text Box 10"/>
          <p:cNvSpPr txBox="1"/>
          <p:nvPr userDrawn="1"/>
        </p:nvSpPr>
        <p:spPr>
          <a:xfrm>
            <a:off x="5791200" y="6167755"/>
            <a:ext cx="3352800" cy="690245"/>
          </a:xfrm>
          <a:prstGeom prst="rect">
            <a:avLst/>
          </a:prstGeom>
          <a:solidFill>
            <a:srgbClr val="800080"/>
          </a:solidFill>
          <a:ln w="12700">
            <a:noFill/>
          </a:ln>
        </p:spPr>
        <p:txBody>
          <a:bodyPr lIns="90000" tIns="46800" rIns="90000" bIns="46800" anchor="ctr" anchorCtr="0"/>
          <a:lstStyle/>
          <a:p>
            <a:pPr lvl="0" algn="ctr" eaLnBrk="0" hangingPunct="0">
              <a:spcBef>
                <a:spcPct val="5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Harmony Text" pitchFamily="34" charset="0"/>
                <a:ea typeface="宋体" panose="02010600030101010101" pitchFamily="2" charset="-122"/>
              </a:rPr>
              <a:t>厦门大学信息学院</a:t>
            </a:r>
            <a:endParaRPr lang="zh-CN" altLang="en-US" sz="1400" dirty="0">
              <a:solidFill>
                <a:schemeClr val="bg1"/>
              </a:solidFill>
              <a:latin typeface="Harmony Text" pitchFamily="34" charset="0"/>
              <a:ea typeface="宋体" panose="02010600030101010101" pitchFamily="2" charset="-122"/>
            </a:endParaRPr>
          </a:p>
        </p:txBody>
      </p:sp>
      <p:sp>
        <p:nvSpPr>
          <p:cNvPr id="11" name="Text Box 11"/>
          <p:cNvSpPr txBox="1"/>
          <p:nvPr userDrawn="1"/>
        </p:nvSpPr>
        <p:spPr>
          <a:xfrm>
            <a:off x="0" y="6337935"/>
            <a:ext cx="1371600" cy="5200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lstStyle/>
          <a:p>
            <a:pPr lvl="0" algn="ctr" eaLnBrk="1" hangingPunct="1">
              <a:spcBef>
                <a:spcPct val="50000"/>
              </a:spcBef>
            </a:pP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06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章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5" name="Text Box 12"/>
          <p:cNvSpPr txBox="1"/>
          <p:nvPr userDrawn="1"/>
        </p:nvSpPr>
        <p:spPr>
          <a:xfrm>
            <a:off x="2642870" y="6344920"/>
            <a:ext cx="1626870" cy="38798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lstStyle/>
          <a:p>
            <a:pPr lvl="0"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面向对象程序设计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525" y="513373"/>
            <a:ext cx="9144000" cy="0"/>
          </a:xfrm>
          <a:prstGeom prst="line">
            <a:avLst/>
          </a:prstGeom>
          <a:solidFill>
            <a:srgbClr val="0B5FD1"/>
          </a:solidFill>
          <a:ln w="38100">
            <a:solidFill>
              <a:srgbClr val="0766D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 userDrawn="1"/>
        </p:nvSpPr>
        <p:spPr>
          <a:xfrm>
            <a:off x="1764030" y="33020"/>
            <a:ext cx="5589905" cy="480060"/>
          </a:xfrm>
          <a:prstGeom prst="roundRect">
            <a:avLst>
              <a:gd name="adj" fmla="val 32539"/>
            </a:avLst>
          </a:prstGeom>
          <a:solidFill>
            <a:srgbClr val="0B5FD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sym typeface="宋体" panose="02010600030101010101" pitchFamily="2" charset="-122"/>
              </a:rPr>
              <a:t>第</a:t>
            </a:r>
            <a:r>
              <a:rPr lang="en-US" altLang="zh-CN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sym typeface="宋体" panose="02010600030101010101" pitchFamily="2" charset="-122"/>
              </a:rPr>
              <a:t>章 类与对象</a:t>
            </a:r>
            <a:endParaRPr lang="zh-CN" altLang="en-US" sz="24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前凸带形 2"/>
          <p:cNvSpPr/>
          <p:nvPr userDrawn="1"/>
        </p:nvSpPr>
        <p:spPr>
          <a:xfrm>
            <a:off x="10160" y="44450"/>
            <a:ext cx="1255395" cy="466090"/>
          </a:xfrm>
          <a:prstGeom prst="ribbon">
            <a:avLst/>
          </a:prstGeom>
          <a:solidFill>
            <a:srgbClr val="0B5FD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kumimoji="0" lang="en-US" altLang="zh-CN" sz="1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532495" y="0"/>
            <a:ext cx="485140" cy="4838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–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•"/>
        <a:defRPr sz="2400">
          <a:solidFill>
            <a:schemeClr val="tx2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7"/>
          <p:cNvSpPr/>
          <p:nvPr/>
        </p:nvSpPr>
        <p:spPr>
          <a:xfrm>
            <a:off x="1905000" y="1219200"/>
            <a:ext cx="0" cy="2057400"/>
          </a:xfrm>
          <a:prstGeom prst="line">
            <a:avLst/>
          </a:prstGeom>
          <a:ln w="34925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51" name="Oval 8"/>
          <p:cNvSpPr>
            <a:spLocks noChangeArrowheads="1"/>
          </p:cNvSpPr>
          <p:nvPr/>
        </p:nvSpPr>
        <p:spPr bwMode="auto">
          <a:xfrm>
            <a:off x="163513" y="2103438"/>
            <a:ext cx="347663" cy="3476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2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2055" name="Rectangle 3"/>
          <p:cNvSpPr>
            <a:spLocks noGrp="1"/>
          </p:cNvSpPr>
          <p:nvPr>
            <p:ph type="body" idx="1"/>
          </p:nvPr>
        </p:nvSpPr>
        <p:spPr>
          <a:xfrm>
            <a:off x="1524000" y="1905000"/>
            <a:ext cx="7010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endParaRPr lang="zh-CN" altLang="zh-CN" dirty="0"/>
          </a:p>
        </p:txBody>
      </p:sp>
      <p:sp>
        <p:nvSpPr>
          <p:cNvPr id="20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86600" y="6248400"/>
            <a:ext cx="1524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0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0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09800" y="6248400"/>
            <a:ext cx="1219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37EA545-5E3F-4DF7-A65D-4ACB95799A1F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–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•"/>
        <a:defRPr sz="2400">
          <a:solidFill>
            <a:schemeClr val="tx2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000">
          <a:solidFill>
            <a:schemeClr val="tx2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/>
          </p:cNvSpPr>
          <p:nvPr>
            <p:ph type="body"/>
          </p:nvPr>
        </p:nvSpPr>
        <p:spPr>
          <a:xfrm>
            <a:off x="1116013" y="2349500"/>
            <a:ext cx="5429250" cy="32829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en-US" altLang="zh-CN" sz="2800" b="1" dirty="0"/>
              <a:t>6.1 </a:t>
            </a:r>
            <a:r>
              <a:rPr lang="zh-CN" altLang="en-US" sz="2800" b="1" dirty="0"/>
              <a:t>面向对象的思想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/>
              <a:t>6.2 </a:t>
            </a:r>
            <a:r>
              <a:rPr lang="zh-CN" altLang="en-US" sz="2800" b="1" dirty="0"/>
              <a:t>类</a:t>
            </a:r>
            <a:endParaRPr lang="en-US" altLang="zh-CN" sz="2800" b="1" dirty="0"/>
          </a:p>
          <a:p>
            <a:pPr eaLnBrk="1" hangingPunct="1">
              <a:buNone/>
            </a:pPr>
            <a:r>
              <a:rPr lang="en-US" altLang="zh-CN" sz="2800" b="1" dirty="0"/>
              <a:t>6.3 </a:t>
            </a:r>
            <a:r>
              <a:rPr lang="zh-CN" altLang="en-US" sz="2800" b="1" dirty="0"/>
              <a:t>对象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/>
              <a:t>6.4 </a:t>
            </a:r>
            <a:r>
              <a:rPr lang="zh-CN" altLang="en-US" sz="2800" b="1" dirty="0"/>
              <a:t>对象的初始化和消亡前处理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/>
              <a:t>6.5 </a:t>
            </a:r>
            <a:r>
              <a:rPr lang="zh-CN" altLang="en-US" sz="2800" b="1" dirty="0"/>
              <a:t>类作为模块</a:t>
            </a:r>
            <a:r>
              <a:rPr lang="en-US" altLang="zh-CN" sz="2800" b="1" dirty="0"/>
              <a:t> </a:t>
            </a:r>
            <a:endParaRPr lang="en-US" altLang="zh-CN" sz="2800" b="1" dirty="0"/>
          </a:p>
          <a:p>
            <a:pPr eaLnBrk="1" hangingPunct="1">
              <a:buNone/>
            </a:pPr>
            <a:r>
              <a:rPr lang="en-US" altLang="zh-CN" sz="2800" b="1" dirty="0"/>
              <a:t>6.6 </a:t>
            </a:r>
            <a:r>
              <a:rPr lang="zh-CN" altLang="en-US" sz="2800" b="1" dirty="0"/>
              <a:t>进一步讨论</a:t>
            </a:r>
            <a:endParaRPr lang="en-US" altLang="zh-CN" sz="28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8" name="Rectangle 2"/>
          <p:cNvSpPr>
            <a:spLocks noGrp="1"/>
          </p:cNvSpPr>
          <p:nvPr/>
        </p:nvSpPr>
        <p:spPr>
          <a:xfrm>
            <a:off x="1835785" y="331788"/>
            <a:ext cx="7019925" cy="1752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 eaLnBrk="1" hangingPunct="1"/>
            <a:r>
              <a:rPr lang="zh-CN" altLang="en-US" sz="4800" b="1" dirty="0">
                <a:latin typeface="楷体_GB2312" pitchFamily="49" charset="-122"/>
              </a:rPr>
              <a:t>第六章 类和对象</a:t>
            </a:r>
            <a:endParaRPr lang="zh-CN" altLang="en-US" sz="4800" b="1" dirty="0">
              <a:latin typeface="楷体_GB2312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body"/>
          </p:nvPr>
        </p:nvSpPr>
        <p:spPr>
          <a:xfrm>
            <a:off x="432153" y="1340768"/>
            <a:ext cx="4175125" cy="4608512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None/>
            </a:pPr>
            <a:r>
              <a:rPr lang="en-US" altLang="en-US" sz="2000" b="1" dirty="0">
                <a:cs typeface="Times New Roman" panose="02020603050405020304" pitchFamily="18" charset="0"/>
              </a:rPr>
              <a:t>// </a:t>
            </a:r>
            <a:r>
              <a:rPr lang="zh-CN" altLang="en-US" sz="2000" b="1" dirty="0">
                <a:cs typeface="Times New Roman" panose="02020603050405020304" pitchFamily="18" charset="0"/>
              </a:rPr>
              <a:t>入栈操作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en-GB" sz="2000" b="1" dirty="0">
                <a:cs typeface="Times New Roman" panose="02020603050405020304" pitchFamily="18" charset="0"/>
              </a:rPr>
              <a:t>void </a:t>
            </a:r>
            <a:r>
              <a:rPr lang="en-GB" altLang="en-US" sz="2000" b="1" dirty="0">
                <a:cs typeface="Times New Roman" panose="02020603050405020304" pitchFamily="18" charset="0"/>
              </a:rPr>
              <a:t>push(Stack &amp;s, int i)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	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if (s.top == STACK_SIZE-1)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{  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cout &lt;&lt; “Stack is overflow.\n”;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return false;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else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{  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s.top++;    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s.buffer[s.top] = i;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return true;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</a:t>
            </a:r>
            <a:endParaRPr lang="en-GB" altLang="en-US" sz="2000" b="1" dirty="0"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824059" y="1340768"/>
            <a:ext cx="3887788" cy="46085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US" altLang="en-US" sz="2000" b="1" dirty="0">
                <a:cs typeface="Times New Roman" panose="02020603050405020304" pitchFamily="18" charset="0"/>
              </a:rPr>
              <a:t>// </a:t>
            </a:r>
            <a:r>
              <a:rPr lang="zh-CN" altLang="en-US" sz="2000" b="1" dirty="0">
                <a:cs typeface="Times New Roman" panose="02020603050405020304" pitchFamily="18" charset="0"/>
              </a:rPr>
              <a:t>出栈操作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US" altLang="en-GB" sz="2000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en-GB" altLang="en-US" sz="2000" b="1" dirty="0">
                <a:cs typeface="Times New Roman" panose="02020603050405020304" pitchFamily="18" charset="0"/>
              </a:rPr>
              <a:t>pop(Stack &amp;s, int &amp;i)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	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if (s.top == -1)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{  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cout &lt;&lt;“Stack is empty.\n”;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return false;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else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{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i = s.buffer[s.top];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s.top--;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return true;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</a:t>
            </a:r>
            <a:endParaRPr lang="en-US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214438" y="260350"/>
            <a:ext cx="7620000" cy="1327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“栈”的表示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—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过程式程序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body"/>
          </p:nvPr>
        </p:nvSpPr>
        <p:spPr>
          <a:xfrm>
            <a:off x="1476375" y="2565400"/>
            <a:ext cx="5375275" cy="21494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//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使用栈类型数据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Stack st;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int x;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init(st);           //</a:t>
            </a:r>
            <a:r>
              <a:rPr lang="zh-CN" altLang="en-US" sz="2000" b="1" dirty="0">
                <a:cs typeface="Times New Roman" panose="02020603050405020304" pitchFamily="18" charset="0"/>
              </a:rPr>
              <a:t>对</a:t>
            </a:r>
            <a:r>
              <a:rPr lang="en-GB" altLang="en-US" sz="2000" b="1" dirty="0">
                <a:cs typeface="Times New Roman" panose="02020603050405020304" pitchFamily="18" charset="0"/>
              </a:rPr>
              <a:t>st</a:t>
            </a:r>
            <a:r>
              <a:rPr lang="zh-CN" altLang="en-US" sz="2000" b="1" dirty="0">
                <a:cs typeface="Times New Roman" panose="02020603050405020304" pitchFamily="18" charset="0"/>
              </a:rPr>
              <a:t>进行初始化。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push(st,</a:t>
            </a:r>
            <a:r>
              <a:rPr lang="zh-CN" altLang="en-US" sz="2000" b="1" dirty="0">
                <a:cs typeface="Times New Roman" panose="02020603050405020304" pitchFamily="18" charset="0"/>
              </a:rPr>
              <a:t> </a:t>
            </a:r>
            <a:r>
              <a:rPr lang="en-GB" altLang="en-US" sz="2000" b="1" dirty="0">
                <a:cs typeface="Times New Roman" panose="02020603050405020304" pitchFamily="18" charset="0"/>
              </a:rPr>
              <a:t>12);  //</a:t>
            </a:r>
            <a:r>
              <a:rPr lang="zh-CN" altLang="en-US" sz="2000" b="1" dirty="0">
                <a:cs typeface="Times New Roman" panose="02020603050405020304" pitchFamily="18" charset="0"/>
              </a:rPr>
              <a:t>把</a:t>
            </a:r>
            <a:r>
              <a:rPr lang="en-GB" altLang="en-US" sz="2000" b="1" dirty="0">
                <a:cs typeface="Times New Roman" panose="02020603050405020304" pitchFamily="18" charset="0"/>
              </a:rPr>
              <a:t>12</a:t>
            </a:r>
            <a:r>
              <a:rPr lang="zh-CN" altLang="en-US" sz="2000" b="1" dirty="0">
                <a:cs typeface="Times New Roman" panose="02020603050405020304" pitchFamily="18" charset="0"/>
              </a:rPr>
              <a:t>放进栈。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pop(st, x);      //</a:t>
            </a:r>
            <a:r>
              <a:rPr lang="zh-CN" altLang="en-US" sz="2000" b="1" dirty="0">
                <a:cs typeface="Times New Roman" panose="02020603050405020304" pitchFamily="18" charset="0"/>
              </a:rPr>
              <a:t>把栈顶元素退栈并存入变量</a:t>
            </a:r>
            <a:r>
              <a:rPr lang="en-GB" altLang="en-US" sz="2000" b="1" dirty="0"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14438" y="260350"/>
            <a:ext cx="7620000" cy="1327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“栈”的表示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—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过程式程序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9260" t="12685" r="2498" b="8423"/>
          <a:stretch>
            <a:fillRect/>
          </a:stretch>
        </p:blipFill>
        <p:spPr>
          <a:xfrm>
            <a:off x="107315" y="1052830"/>
            <a:ext cx="8929370" cy="44907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/>
          </p:cNvSpPr>
          <p:nvPr>
            <p:ph type="body"/>
          </p:nvPr>
        </p:nvSpPr>
        <p:spPr>
          <a:xfrm>
            <a:off x="457200" y="1556792"/>
            <a:ext cx="8229600" cy="442277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两种解决方案的不同：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P203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Aft>
                <a:spcPct val="50000"/>
              </a:spcAft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需要显式地对栈进行初始化，方案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则是隐式地（自动）进行初始化。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Aft>
                <a:spcPct val="50000"/>
              </a:spcAft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在方案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中，数据和操作（函数）相互独立，数据是作为参数传给函数；而在方案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中，数据和操作构成了一个整体，数据操作是数据定义的一部分。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Aft>
                <a:spcPct val="50000"/>
              </a:spcAft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在方案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中，数据的表示对数据的使用者是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公开的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，对栈的操作可以通过所提供的函数来实现，也可以直接在栈的数据表示上进行；而在方案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只能通过提供的函数来操作栈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面向对象的思想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1" name="Rectangle 3"/>
          <p:cNvSpPr>
            <a:spLocks noGrp="1"/>
          </p:cNvSpPr>
          <p:nvPr>
            <p:ph type="body" idx="4294967295"/>
          </p:nvPr>
        </p:nvSpPr>
        <p:spPr>
          <a:xfrm>
            <a:off x="1524000" y="2276872"/>
            <a:ext cx="5429250" cy="32829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en-US" altLang="zh-CN" sz="2800" b="1" dirty="0"/>
              <a:t>6.1 </a:t>
            </a:r>
            <a:r>
              <a:rPr lang="zh-CN" altLang="en-US" sz="2800" b="1" dirty="0"/>
              <a:t>面向对象的思想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6.2 </a:t>
            </a:r>
            <a:r>
              <a:rPr lang="zh-CN" altLang="en-US" sz="2800" b="1" dirty="0">
                <a:solidFill>
                  <a:srgbClr val="0070C0"/>
                </a:solidFill>
              </a:rPr>
              <a:t>类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eaLnBrk="1" hangingPunct="1">
              <a:buNone/>
            </a:pPr>
            <a:r>
              <a:rPr lang="en-US" altLang="zh-CN" sz="2800" b="1" dirty="0"/>
              <a:t>6.3 </a:t>
            </a:r>
            <a:r>
              <a:rPr lang="zh-CN" altLang="en-US" sz="2800" b="1" dirty="0"/>
              <a:t>对象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/>
              <a:t>6.4 </a:t>
            </a:r>
            <a:r>
              <a:rPr lang="zh-CN" altLang="en-US" sz="2800" b="1" dirty="0"/>
              <a:t>对象的初始化和消亡前处理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/>
              <a:t>6.5 </a:t>
            </a:r>
            <a:r>
              <a:rPr lang="zh-CN" altLang="en-US" sz="2800" b="1" dirty="0"/>
              <a:t>类作为模块</a:t>
            </a:r>
            <a:r>
              <a:rPr lang="en-US" altLang="zh-CN" sz="2800" b="1" dirty="0"/>
              <a:t> </a:t>
            </a:r>
            <a:endParaRPr lang="en-US" altLang="zh-CN" sz="2800" b="1" dirty="0"/>
          </a:p>
          <a:p>
            <a:pPr eaLnBrk="1" hangingPunct="1">
              <a:buNone/>
            </a:pPr>
            <a:r>
              <a:rPr lang="en-US" altLang="zh-CN" sz="2800" b="1" dirty="0"/>
              <a:t>6.6 </a:t>
            </a:r>
            <a:r>
              <a:rPr lang="zh-CN" altLang="en-US" sz="2800" b="1" dirty="0"/>
              <a:t>进一步讨论</a:t>
            </a:r>
            <a:endParaRPr lang="en-US" altLang="zh-CN" sz="2800" b="1" dirty="0"/>
          </a:p>
        </p:txBody>
      </p:sp>
      <p:sp>
        <p:nvSpPr>
          <p:cNvPr id="5" name="矩形 4"/>
          <p:cNvSpPr/>
          <p:nvPr/>
        </p:nvSpPr>
        <p:spPr>
          <a:xfrm>
            <a:off x="3248561" y="112474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zh-CN" sz="4800" b="1" dirty="0"/>
              <a:t>本章内容</a:t>
            </a:r>
            <a:endParaRPr lang="zh-CN" altLang="en-US" sz="48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2" y="1300406"/>
            <a:ext cx="7818438" cy="48688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60680" marR="0" lvl="0" indent="-36068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C++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的类是一种用户自定义类型。对象构成了面向对象程序的基本单位，而对象的特征则由相应的类来描述。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60680" marR="0" lvl="0" indent="-36068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定义的形式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如下：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82550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class &lt;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类名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&gt; { </a:t>
            </a:r>
            <a:r>
              <a:rPr kumimoji="0" lang="en-GB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成员描述</a:t>
            </a:r>
            <a:r>
              <a:rPr kumimoji="0" lang="en-GB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&gt;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} ;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82550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其中，类的成员包括：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数据成员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、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成员函数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82550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类的定义构成了一个作用域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类作用域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在其中定义的标识符只能在类的内部访问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当类使用与其成员重名的全局标识符时，需要在该全局标识符前面加上 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::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42545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 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6.2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类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1527175" y="344488"/>
            <a:ext cx="8780400" cy="1139825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zh-CN" b="1" dirty="0"/>
              <a:t>例：一个日期类的定义</a:t>
            </a:r>
            <a:endParaRPr lang="zh-CN" altLang="zh-CN" b="1" dirty="0"/>
          </a:p>
        </p:txBody>
      </p:sp>
      <p:sp>
        <p:nvSpPr>
          <p:cNvPr id="29699" name="Rectangle 3"/>
          <p:cNvSpPr>
            <a:spLocks noGrp="1"/>
          </p:cNvSpPr>
          <p:nvPr>
            <p:ph type="body"/>
          </p:nvPr>
        </p:nvSpPr>
        <p:spPr>
          <a:xfrm>
            <a:off x="539750" y="1196752"/>
            <a:ext cx="8604250" cy="4883150"/>
          </a:xfrm>
        </p:spPr>
        <p:txBody>
          <a:bodyPr vert="horz" wrap="square" lIns="91440" tIns="45720" rIns="91440" bIns="45720" anchor="t" anchorCtr="0"/>
          <a:lstStyle/>
          <a:p>
            <a:pPr defTabSz="630555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rgbClr val="C00000"/>
                </a:solidFill>
                <a:cs typeface="Times New Roman" panose="02020603050405020304" pitchFamily="18" charset="0"/>
              </a:rPr>
              <a:t>class </a:t>
            </a:r>
            <a:r>
              <a:rPr lang="en-US" altLang="zh-CN" sz="2000" b="1" dirty="0">
                <a:cs typeface="Times New Roman" panose="02020603050405020304" pitchFamily="18" charset="0"/>
              </a:rPr>
              <a:t>Date 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{	public: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	void set(int y, int m, int d)  //</a:t>
            </a:r>
            <a:r>
              <a:rPr lang="zh-CN" altLang="en-US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成员函数</a:t>
            </a:r>
            <a:endParaRPr lang="zh-CN" altLang="en-US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cs typeface="Times New Roman" panose="02020603050405020304" pitchFamily="18" charset="0"/>
              </a:rPr>
              <a:t>		</a:t>
            </a:r>
            <a:r>
              <a:rPr lang="en-GB" altLang="en-US" sz="2000" b="1" dirty="0">
                <a:cs typeface="Times New Roman" panose="02020603050405020304" pitchFamily="18" charset="0"/>
              </a:rPr>
              <a:t>{	</a:t>
            </a:r>
            <a:r>
              <a:rPr lang="en-US" altLang="zh-CN" sz="2000" b="1" dirty="0">
                <a:cs typeface="Times New Roman" panose="02020603050405020304" pitchFamily="18" charset="0"/>
              </a:rPr>
              <a:t>year = y;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		month = m;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		day = d;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	}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	bool is_leap_year()  //</a:t>
            </a:r>
            <a:r>
              <a:rPr lang="zh-CN" altLang="en-US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成员函数</a:t>
            </a:r>
            <a:endParaRPr lang="zh-CN" altLang="en-US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cs typeface="Times New Roman" panose="02020603050405020304" pitchFamily="18" charset="0"/>
              </a:rPr>
              <a:t>		</a:t>
            </a:r>
            <a:r>
              <a:rPr lang="en-GB" altLang="en-US" sz="2000" b="1" dirty="0">
                <a:cs typeface="Times New Roman" panose="02020603050405020304" pitchFamily="18" charset="0"/>
              </a:rPr>
              <a:t>{	return (year%4 == 0 &amp;&amp; year%100 != 0) || (year%400==0);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</a:t>
            </a:r>
            <a:r>
              <a:rPr lang="en-US" altLang="zh-CN" sz="2000" b="1" dirty="0">
                <a:cs typeface="Times New Roman" panose="02020603050405020304" pitchFamily="18" charset="0"/>
              </a:rPr>
              <a:t>void print()  //</a:t>
            </a:r>
            <a:r>
              <a:rPr lang="zh-CN" altLang="en-US" sz="2000" b="1" dirty="0">
                <a:cs typeface="Times New Roman" panose="02020603050405020304" pitchFamily="18" charset="0"/>
              </a:rPr>
              <a:t>成员函数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cs typeface="Times New Roman" panose="02020603050405020304" pitchFamily="18" charset="0"/>
              </a:rPr>
              <a:t>		</a:t>
            </a:r>
            <a:r>
              <a:rPr lang="en-GB" altLang="en-US" sz="2000" b="1" dirty="0">
                <a:cs typeface="Times New Roman" panose="02020603050405020304" pitchFamily="18" charset="0"/>
              </a:rPr>
              <a:t>{	cout &lt;&lt; year &lt;&lt; "." &lt;&lt; month &lt;&lt; "." &lt;&lt;day;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}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private: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	int year, month, day;  //</a:t>
            </a:r>
            <a:r>
              <a:rPr lang="zh-CN" altLang="en-US" sz="2000" b="1" dirty="0">
                <a:solidFill>
                  <a:srgbClr val="0070C0"/>
                </a:solidFill>
                <a:cs typeface="Times New Roman" panose="02020603050405020304" pitchFamily="18" charset="0"/>
              </a:rPr>
              <a:t>数据成员</a:t>
            </a:r>
            <a:endParaRPr lang="zh-CN" altLang="en-US" sz="20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defTabSz="630555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};</a:t>
            </a:r>
            <a:endParaRPr lang="en-US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523999" y="6248400"/>
            <a:ext cx="1382100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/>
          </p:cNvSpPr>
          <p:nvPr>
            <p:ph type="body"/>
          </p:nvPr>
        </p:nvSpPr>
        <p:spPr>
          <a:xfrm>
            <a:off x="639763" y="2349500"/>
            <a:ext cx="7820025" cy="3459163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105000"/>
              </a:lnSpc>
            </a:pPr>
            <a:r>
              <a:rPr lang="zh-C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数据成员的定义格式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与非成员数据的</a:t>
            </a:r>
            <a:r>
              <a:rPr lang="zh-CN" altLang="en-US" sz="2800" b="1" dirty="0">
                <a:cs typeface="Times New Roman" panose="02020603050405020304" pitchFamily="18" charset="0"/>
              </a:rPr>
              <a:t>定义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格式相同，但定义</a:t>
            </a:r>
            <a:r>
              <a:rPr lang="zh-CN" altLang="en-US" sz="2800" b="1" dirty="0">
                <a:cs typeface="Times New Roman" panose="02020603050405020304" pitchFamily="18" charset="0"/>
              </a:rPr>
              <a:t>数据成员时不允许进行初始化。（</a:t>
            </a:r>
            <a:r>
              <a:rPr lang="zh-CN" altLang="en-US" sz="2800" b="1" dirty="0"/>
              <a:t>在构造函数中初始化</a:t>
            </a:r>
            <a:r>
              <a:rPr lang="zh-CN" altLang="en-US" sz="2800" b="1" dirty="0">
                <a:cs typeface="Times New Roman" panose="02020603050405020304" pitchFamily="18" charset="0"/>
              </a:rPr>
              <a:t>）</a:t>
            </a:r>
            <a:endParaRPr lang="zh-CN" altLang="en-US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05000"/>
              </a:lnSpc>
              <a:buNone/>
            </a:pPr>
            <a:r>
              <a:rPr lang="zh-CN" altLang="en-US" sz="2100" b="1" dirty="0">
                <a:cs typeface="Times New Roman" panose="02020603050405020304" pitchFamily="18" charset="0"/>
              </a:rPr>
              <a:t>     </a:t>
            </a:r>
            <a:r>
              <a:rPr lang="zh-CN" altLang="en-US" sz="2400" b="1" dirty="0">
                <a:cs typeface="Times New Roman" panose="02020603050405020304" pitchFamily="18" charset="0"/>
              </a:rPr>
              <a:t>例如：</a:t>
            </a:r>
            <a:r>
              <a:rPr lang="en-GB" altLang="en-US" sz="2400" b="1" dirty="0">
                <a:cs typeface="Times New Roman" panose="02020603050405020304" pitchFamily="18" charset="0"/>
              </a:rPr>
              <a:t>class A</a:t>
            </a:r>
            <a:endParaRPr lang="en-GB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          {   int x=0;    //</a:t>
            </a:r>
            <a:r>
              <a:rPr lang="en-GB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Error</a:t>
            </a:r>
            <a:endParaRPr lang="en-GB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	           const double y=0.0;    //</a:t>
            </a:r>
            <a:r>
              <a:rPr lang="en-GB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Error</a:t>
            </a:r>
            <a:endParaRPr lang="en-GB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	           ......  </a:t>
            </a:r>
            <a:endParaRPr lang="en-GB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          };</a:t>
            </a:r>
            <a:endParaRPr lang="en-GB" altLang="en-US" sz="2400" b="1" dirty="0"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6.2.1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数据成员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body"/>
          </p:nvPr>
        </p:nvSpPr>
        <p:spPr>
          <a:xfrm>
            <a:off x="179070" y="959485"/>
            <a:ext cx="8785225" cy="5819140"/>
          </a:xfrm>
          <a:solidFill>
            <a:schemeClr val="bg1"/>
          </a:solidFill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800" b="1" dirty="0"/>
              <a:t>数据成员的类型可以是任意的</a:t>
            </a:r>
            <a:r>
              <a:rPr lang="en-US" altLang="zh-CN" sz="2800" b="1" dirty="0"/>
              <a:t>C++</a:t>
            </a:r>
            <a:r>
              <a:rPr lang="zh-CN" altLang="en-US" sz="2800" b="1" dirty="0"/>
              <a:t>类型（</a:t>
            </a:r>
            <a:r>
              <a:rPr lang="en-US" altLang="zh-CN" sz="2800" b="1" dirty="0"/>
              <a:t>void</a:t>
            </a:r>
            <a:r>
              <a:rPr lang="zh-CN" altLang="en-US" sz="2800" b="1" dirty="0"/>
              <a:t>除外）</a:t>
            </a:r>
            <a:endParaRPr lang="zh-CN" altLang="en-US" sz="2800" b="1" dirty="0"/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zh-CN" altLang="en-US" sz="2800" b="1" dirty="0"/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zh-CN" altLang="en-US" sz="2200" b="1" dirty="0"/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zh-CN" altLang="en-US" sz="2200" b="1" dirty="0"/>
          </a:p>
          <a:p>
            <a:pPr marL="0" indent="0" eaLnBrk="1" hangingPunct="1">
              <a:lnSpc>
                <a:spcPct val="90000"/>
              </a:lnSpc>
              <a:spcAft>
                <a:spcPct val="20000"/>
              </a:spcAft>
              <a:buNone/>
            </a:pPr>
            <a:endParaRPr lang="en-US" altLang="zh-CN" sz="2200" b="1" dirty="0"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0" y="204132"/>
            <a:ext cx="7010400" cy="877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6.2.1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数据成员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18000"/>
          </a:blip>
          <a:stretch>
            <a:fillRect/>
          </a:stretch>
        </p:blipFill>
        <p:spPr>
          <a:xfrm>
            <a:off x="1115695" y="1531620"/>
            <a:ext cx="7191375" cy="1440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3241040"/>
            <a:ext cx="9077325" cy="753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90" y="4149090"/>
            <a:ext cx="4852035" cy="17106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4" name="Rectangle 2"/>
          <p:cNvSpPr>
            <a:spLocks noGrp="1"/>
          </p:cNvSpPr>
          <p:nvPr/>
        </p:nvSpPr>
        <p:spPr>
          <a:xfrm>
            <a:off x="251460" y="908685"/>
            <a:ext cx="8785225" cy="454850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zh-CN" altLang="en-US" sz="2200" b="1" dirty="0"/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200" b="1" dirty="0"/>
              <a:t>但在定义一个数据成员的类型时，如果该类型的定义未见到或未定义完，则该数据成员的类型只能是</a:t>
            </a:r>
            <a:r>
              <a:rPr lang="zh-CN" altLang="en-US" sz="2200" b="1" dirty="0">
                <a:solidFill>
                  <a:srgbClr val="C00000"/>
                </a:solidFill>
              </a:rPr>
              <a:t>指针或引用类型</a:t>
            </a:r>
            <a:r>
              <a:rPr lang="zh-CN" altLang="en-US" sz="2200" b="1" dirty="0"/>
              <a:t>。</a:t>
            </a:r>
            <a:endParaRPr lang="zh-CN" altLang="en-US" sz="2200" b="1" dirty="0"/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200" b="1" dirty="0">
                <a:cs typeface="Times New Roman" panose="02020603050405020304" pitchFamily="18" charset="0"/>
              </a:rPr>
              <a:t>    例如： </a:t>
            </a:r>
            <a:r>
              <a:rPr lang="en-GB" altLang="en-US" sz="2200" b="1" dirty="0">
                <a:cs typeface="Times New Roman" panose="02020603050405020304" pitchFamily="18" charset="0"/>
              </a:rPr>
              <a:t>class A;	//A</a:t>
            </a:r>
            <a:r>
              <a:rPr lang="zh-CN" altLang="en-US" sz="2200" b="1" dirty="0">
                <a:cs typeface="Times New Roman" panose="02020603050405020304" pitchFamily="18" charset="0"/>
              </a:rPr>
              <a:t>是在程序其它地方定义的类</a:t>
            </a:r>
            <a:endParaRPr lang="zh-CN" altLang="en-US" sz="22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200" b="1" dirty="0">
                <a:cs typeface="Times New Roman" panose="02020603050405020304" pitchFamily="18" charset="0"/>
              </a:rPr>
              <a:t>           class B</a:t>
            </a:r>
            <a:endParaRPr lang="en-GB" altLang="en-US" sz="22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200" b="1" dirty="0">
                <a:cs typeface="Times New Roman" panose="02020603050405020304" pitchFamily="18" charset="0"/>
              </a:rPr>
              <a:t>           {    A a;   //</a:t>
            </a:r>
            <a:r>
              <a:rPr lang="en-GB" altLang="en-US" sz="2200" b="1" dirty="0">
                <a:solidFill>
                  <a:srgbClr val="FF0000"/>
                </a:solidFill>
                <a:cs typeface="Times New Roman" panose="02020603050405020304" pitchFamily="18" charset="0"/>
              </a:rPr>
              <a:t>Error</a:t>
            </a:r>
            <a:r>
              <a:rPr lang="zh-CN" altLang="en-US" sz="2200" b="1" dirty="0">
                <a:cs typeface="Times New Roman" panose="02020603050405020304" pitchFamily="18" charset="0"/>
              </a:rPr>
              <a:t>，未见</a:t>
            </a:r>
            <a:r>
              <a:rPr lang="en-GB" altLang="en-US" sz="2200" b="1" dirty="0">
                <a:cs typeface="Times New Roman" panose="02020603050405020304" pitchFamily="18" charset="0"/>
              </a:rPr>
              <a:t>A</a:t>
            </a:r>
            <a:r>
              <a:rPr lang="zh-CN" altLang="en-US" sz="2200" b="1" dirty="0">
                <a:cs typeface="Times New Roman" panose="02020603050405020304" pitchFamily="18" charset="0"/>
              </a:rPr>
              <a:t>的定义</a:t>
            </a:r>
            <a:endParaRPr lang="zh-CN" altLang="en-US" sz="22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zh-CN" altLang="en-US" sz="2200" b="1" dirty="0">
                <a:cs typeface="Times New Roman" panose="02020603050405020304" pitchFamily="18" charset="0"/>
              </a:rPr>
              <a:t>                 </a:t>
            </a:r>
            <a:r>
              <a:rPr lang="en-GB" altLang="en-US" sz="2200" b="1" dirty="0">
                <a:cs typeface="Times New Roman" panose="02020603050405020304" pitchFamily="18" charset="0"/>
              </a:rPr>
              <a:t>B b;  //</a:t>
            </a:r>
            <a:r>
              <a:rPr lang="en-GB" altLang="en-US" sz="2200" b="1" dirty="0">
                <a:solidFill>
                  <a:srgbClr val="FF0000"/>
                </a:solidFill>
                <a:cs typeface="Times New Roman" panose="02020603050405020304" pitchFamily="18" charset="0"/>
              </a:rPr>
              <a:t>Error</a:t>
            </a:r>
            <a:r>
              <a:rPr lang="zh-CN" altLang="en-US" sz="2200" b="1" dirty="0">
                <a:cs typeface="Times New Roman" panose="02020603050405020304" pitchFamily="18" charset="0"/>
              </a:rPr>
              <a:t>，</a:t>
            </a:r>
            <a:r>
              <a:rPr lang="en-GB" altLang="en-US" sz="2200" b="1" dirty="0">
                <a:cs typeface="Times New Roman" panose="02020603050405020304" pitchFamily="18" charset="0"/>
              </a:rPr>
              <a:t>B</a:t>
            </a:r>
            <a:r>
              <a:rPr lang="zh-CN" altLang="en-US" sz="2200" b="1" dirty="0">
                <a:cs typeface="Times New Roman" panose="02020603050405020304" pitchFamily="18" charset="0"/>
              </a:rPr>
              <a:t>还未定义完</a:t>
            </a:r>
            <a:endParaRPr lang="zh-CN" altLang="en-US" sz="22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zh-CN" altLang="en-US" sz="2200" b="1" dirty="0">
                <a:cs typeface="Times New Roman" panose="02020603050405020304" pitchFamily="18" charset="0"/>
              </a:rPr>
              <a:t>	             </a:t>
            </a:r>
            <a:r>
              <a:rPr lang="en-GB" altLang="en-US" sz="2200" b="1" dirty="0">
                <a:cs typeface="Times New Roman" panose="02020603050405020304" pitchFamily="18" charset="0"/>
              </a:rPr>
              <a:t>A *p;  //OK</a:t>
            </a:r>
            <a:endParaRPr lang="en-GB" altLang="en-US" sz="22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200" b="1" dirty="0">
                <a:cs typeface="Times New Roman" panose="02020603050405020304" pitchFamily="18" charset="0"/>
              </a:rPr>
              <a:t>	             B *q;  //OK</a:t>
            </a:r>
            <a:endParaRPr lang="en-GB" altLang="en-US" sz="22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200" b="1" dirty="0">
                <a:cs typeface="Times New Roman" panose="02020603050405020304" pitchFamily="18" charset="0"/>
              </a:rPr>
              <a:t>	             A &amp;aa;  //OK</a:t>
            </a:r>
            <a:endParaRPr lang="en-GB" altLang="en-US" sz="22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200" b="1" dirty="0">
                <a:cs typeface="Times New Roman" panose="02020603050405020304" pitchFamily="18" charset="0"/>
              </a:rPr>
              <a:t>	             B &amp;bb;  //OK   };</a:t>
            </a:r>
            <a:r>
              <a:rPr lang="en-US" altLang="zh-CN" sz="2200" b="1" dirty="0">
                <a:cs typeface="Times New Roman" panose="02020603050405020304" pitchFamily="18" charset="0"/>
              </a:rPr>
              <a:t> </a:t>
            </a:r>
            <a:endParaRPr lang="en-US" altLang="zh-CN" sz="2200" b="1" dirty="0"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type="body" idx="4294967295"/>
          </p:nvPr>
        </p:nvSpPr>
        <p:spPr>
          <a:xfrm>
            <a:off x="1043608" y="2276872"/>
            <a:ext cx="5429250" cy="32829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6.1 </a:t>
            </a:r>
            <a:r>
              <a:rPr lang="zh-CN" altLang="en-US" sz="2800" b="1" dirty="0">
                <a:solidFill>
                  <a:srgbClr val="0070C0"/>
                </a:solidFill>
              </a:rPr>
              <a:t>面向对象的思想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eaLnBrk="1" hangingPunct="1">
              <a:buNone/>
            </a:pPr>
            <a:r>
              <a:rPr lang="en-US" altLang="zh-CN" sz="2800" b="1" dirty="0"/>
              <a:t>6.2 </a:t>
            </a:r>
            <a:r>
              <a:rPr lang="zh-CN" altLang="en-US" sz="2800" b="1" dirty="0"/>
              <a:t>类</a:t>
            </a:r>
            <a:endParaRPr lang="en-US" altLang="zh-CN" sz="2800" b="1" dirty="0"/>
          </a:p>
          <a:p>
            <a:pPr eaLnBrk="1" hangingPunct="1">
              <a:buNone/>
            </a:pPr>
            <a:r>
              <a:rPr lang="en-US" altLang="zh-CN" sz="2800" b="1" dirty="0"/>
              <a:t>6.3 </a:t>
            </a:r>
            <a:r>
              <a:rPr lang="zh-CN" altLang="en-US" sz="2800" b="1" dirty="0"/>
              <a:t>对象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/>
              <a:t>6.4 </a:t>
            </a:r>
            <a:r>
              <a:rPr lang="zh-CN" altLang="en-US" sz="2800" b="1" dirty="0"/>
              <a:t>对象的初始化和消亡前处理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/>
              <a:t>6.5 </a:t>
            </a:r>
            <a:r>
              <a:rPr lang="zh-CN" altLang="en-US" sz="2800" b="1" dirty="0"/>
              <a:t>类作为模块</a:t>
            </a:r>
            <a:r>
              <a:rPr lang="en-US" altLang="zh-CN" sz="2800" b="1" dirty="0"/>
              <a:t> </a:t>
            </a:r>
            <a:endParaRPr lang="en-US" altLang="zh-CN" sz="2800" b="1" dirty="0"/>
          </a:p>
          <a:p>
            <a:pPr eaLnBrk="1" hangingPunct="1">
              <a:buNone/>
            </a:pPr>
            <a:r>
              <a:rPr lang="en-US" altLang="zh-CN" sz="2800" b="1" dirty="0"/>
              <a:t>6.6 </a:t>
            </a:r>
            <a:r>
              <a:rPr lang="zh-CN" altLang="en-US" sz="2800" b="1" dirty="0"/>
              <a:t>进一步讨论</a:t>
            </a:r>
            <a:endParaRPr lang="en-US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3248561" y="112474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zh-CN" sz="4800" b="1" dirty="0"/>
              <a:t>本章内容</a:t>
            </a:r>
            <a:endParaRPr lang="zh-CN" altLang="en-US" sz="48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/>
          </p:cNvSpPr>
          <p:nvPr>
            <p:ph type="body"/>
          </p:nvPr>
        </p:nvSpPr>
        <p:spPr>
          <a:xfrm>
            <a:off x="466725" y="1068070"/>
            <a:ext cx="8210550" cy="5307965"/>
          </a:xfrm>
          <a:solidFill>
            <a:schemeClr val="bg1"/>
          </a:solidFill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110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成员函数的定义格式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非成员</a:t>
            </a:r>
            <a:r>
              <a:rPr lang="zh-CN" altLang="en-US" sz="2800" b="1" dirty="0"/>
              <a:t>函数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b="1" dirty="0">
                <a:cs typeface="Times New Roman" panose="02020603050405020304" pitchFamily="18" charset="0"/>
              </a:rPr>
              <a:t>定义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格式相同，并且</a:t>
            </a:r>
            <a:r>
              <a:rPr lang="zh-CN" altLang="en-US" sz="2800" b="1" dirty="0"/>
              <a:t>可放在类定义的内部或外部。位于类定义的外部时，函数名需要使用 </a:t>
            </a:r>
            <a:r>
              <a:rPr lang="en-US" altLang="zh-CN" sz="2800" b="1" dirty="0">
                <a:solidFill>
                  <a:srgbClr val="0070C0"/>
                </a:solidFill>
              </a:rPr>
              <a:t>&lt;</a:t>
            </a:r>
            <a:r>
              <a:rPr lang="zh-CN" altLang="en-US" sz="2800" b="1" dirty="0">
                <a:solidFill>
                  <a:srgbClr val="0070C0"/>
                </a:solidFill>
              </a:rPr>
              <a:t>类名</a:t>
            </a:r>
            <a:r>
              <a:rPr lang="en-US" altLang="zh-CN" sz="2800" b="1" dirty="0">
                <a:solidFill>
                  <a:srgbClr val="0070C0"/>
                </a:solidFill>
              </a:rPr>
              <a:t>&gt; :: </a:t>
            </a:r>
            <a:r>
              <a:rPr lang="zh-CN" altLang="en-US" sz="2800" b="1" dirty="0"/>
              <a:t>来受限。</a:t>
            </a:r>
            <a:endParaRPr lang="zh-CN" altLang="en-US" sz="2800" b="1" dirty="0"/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000" b="1" dirty="0"/>
              <a:t>     </a:t>
            </a:r>
            <a:r>
              <a:rPr lang="zh-CN" altLang="en-US" sz="2000" b="1" dirty="0">
                <a:cs typeface="Times New Roman" panose="02020603050405020304" pitchFamily="18" charset="0"/>
              </a:rPr>
              <a:t>例如：</a:t>
            </a:r>
            <a:r>
              <a:rPr lang="en-GB" altLang="en-US" sz="2000" b="1" dirty="0">
                <a:cs typeface="Times New Roman" panose="02020603050405020304" pitchFamily="18" charset="0"/>
              </a:rPr>
              <a:t>class A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  {   ...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      void f() { ... }  </a:t>
            </a:r>
            <a:r>
              <a:rPr lang="en-US" altLang="en-US" sz="2000" b="1" dirty="0">
                <a:cs typeface="Times New Roman" panose="02020603050405020304" pitchFamily="18" charset="0"/>
              </a:rPr>
              <a:t>//1</a:t>
            </a:r>
            <a:r>
              <a:rPr lang="en-US" altLang="zh-CN" sz="2000" b="1" dirty="0">
                <a:cs typeface="Times New Roman" panose="02020603050405020304" pitchFamily="18" charset="0"/>
              </a:rPr>
              <a:t>. </a:t>
            </a:r>
            <a:r>
              <a:rPr lang="zh-CN" altLang="en-US" sz="2000" b="1" dirty="0">
                <a:cs typeface="Times New Roman" panose="02020603050405020304" pitchFamily="18" charset="0"/>
              </a:rPr>
              <a:t>位于类定义的内部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  };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None/>
            </a:pPr>
            <a:endParaRPr lang="zh-CN" altLang="en-US" sz="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        class </a:t>
            </a:r>
            <a:r>
              <a:rPr lang="en-US" altLang="en-GB" sz="2000" b="1" dirty="0">
                <a:cs typeface="Times New Roman" panose="02020603050405020304" pitchFamily="18" charset="0"/>
              </a:rPr>
              <a:t>B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  {   ...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      void f();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  };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</a:t>
            </a:r>
            <a:r>
              <a:rPr lang="en-US" altLang="zh-CN" sz="2000" b="1" dirty="0">
                <a:solidFill>
                  <a:srgbClr val="C00000"/>
                </a:solidFill>
                <a:cs typeface="Times New Roman" panose="02020603050405020304" pitchFamily="18" charset="0"/>
              </a:rPr>
              <a:t>void A::f() { ... }  //2.</a:t>
            </a:r>
            <a:r>
              <a:rPr lang="zh-CN" altLang="en-US" sz="2000" b="1" dirty="0">
                <a:solidFill>
                  <a:srgbClr val="C00000"/>
                </a:solidFill>
                <a:cs typeface="Times New Roman" panose="02020603050405020304" pitchFamily="18" charset="0"/>
              </a:rPr>
              <a:t>位于类定义的外部</a:t>
            </a:r>
            <a:endParaRPr lang="zh-CN" altLang="en-US" sz="2000" b="1" dirty="0">
              <a:solidFill>
                <a:srgbClr val="C0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43735" y="405130"/>
            <a:ext cx="6590665" cy="831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6.2.2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成员函数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body"/>
          </p:nvPr>
        </p:nvSpPr>
        <p:spPr>
          <a:xfrm>
            <a:off x="496094" y="1484784"/>
            <a:ext cx="8151812" cy="4573587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800" b="1" dirty="0"/>
              <a:t>类的成员函数是可以重载的（</a:t>
            </a:r>
            <a:r>
              <a:rPr lang="zh-CN" altLang="en-US" sz="2800" b="1" dirty="0">
                <a:solidFill>
                  <a:srgbClr val="FF0000"/>
                </a:solidFill>
              </a:rPr>
              <a:t>析构函数除外</a:t>
            </a:r>
            <a:r>
              <a:rPr lang="zh-CN" altLang="en-US" sz="2800" b="1" dirty="0"/>
              <a:t>），它遵循一般函数的重载规则。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cs typeface="Times New Roman" panose="02020603050405020304" pitchFamily="18" charset="0"/>
              </a:rPr>
              <a:t>例如：</a:t>
            </a:r>
            <a:r>
              <a:rPr lang="en-US" altLang="zh-CN" sz="2400" b="1" dirty="0">
                <a:cs typeface="Times New Roman" panose="02020603050405020304" pitchFamily="18" charset="0"/>
              </a:rPr>
              <a:t>class A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           {	  ......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	            public: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		              void f();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		              int f(int i);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		              double f(double d);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                    ......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           };</a:t>
            </a:r>
            <a:endParaRPr lang="en-US" altLang="zh-CN" sz="2400" b="1" dirty="0"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6.2.2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成员函数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2301"/>
          <a:stretch>
            <a:fillRect/>
          </a:stretch>
        </p:blipFill>
        <p:spPr>
          <a:xfrm>
            <a:off x="179705" y="45085"/>
            <a:ext cx="8855710" cy="677291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307715" y="899795"/>
            <a:ext cx="5513070" cy="8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/>
          </p:cNvSpPr>
          <p:nvPr>
            <p:ph type="body"/>
          </p:nvPr>
        </p:nvSpPr>
        <p:spPr>
          <a:xfrm>
            <a:off x="323850" y="2349500"/>
            <a:ext cx="8389938" cy="40322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spcAft>
                <a:spcPts val="1200"/>
              </a:spcAft>
            </a:pPr>
            <a:r>
              <a:rPr lang="en-US" altLang="zh-CN" sz="2800" b="1" dirty="0"/>
              <a:t>C++</a:t>
            </a:r>
            <a:r>
              <a:rPr lang="zh-CN" altLang="en-US" sz="2800" b="1" dirty="0"/>
              <a:t>使用</a:t>
            </a:r>
            <a:r>
              <a:rPr lang="zh-CN" altLang="en-US" sz="2800" b="1" dirty="0">
                <a:solidFill>
                  <a:srgbClr val="FF0000"/>
                </a:solidFill>
              </a:rPr>
              <a:t>成员访问控制修饰符</a:t>
            </a:r>
            <a:r>
              <a:rPr lang="zh-CN" altLang="en-US" sz="2800" b="1" dirty="0"/>
              <a:t>来限制对成员的访问：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70C0"/>
                </a:solidFill>
              </a:rPr>
              <a:t>public</a:t>
            </a:r>
            <a:r>
              <a:rPr lang="zh-CN" altLang="en-US" sz="2400" b="1" dirty="0"/>
              <a:t>：成员的访问不受限制，即</a:t>
            </a:r>
            <a:r>
              <a:rPr lang="zh-CN" altLang="en-US" sz="2400" b="1" dirty="0">
                <a:cs typeface="Times New Roman" panose="02020603050405020304" pitchFamily="18" charset="0"/>
              </a:rPr>
              <a:t>构成了类提供给外界使用的接口。</a:t>
            </a:r>
            <a:endParaRPr lang="en-US" altLang="zh-CN" sz="2400" b="1" dirty="0"/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70C0"/>
                </a:solidFill>
              </a:rPr>
              <a:t>private</a:t>
            </a:r>
            <a:r>
              <a:rPr lang="zh-CN" altLang="en-US" sz="2400" b="1" dirty="0"/>
              <a:t>：成员只能在本类或友元中访问。</a:t>
            </a:r>
            <a:r>
              <a:rPr lang="zh-CN" altLang="en-US" sz="2400" b="1" dirty="0">
                <a:cs typeface="Times New Roman" panose="02020603050405020304" pitchFamily="18" charset="0"/>
              </a:rPr>
              <a:t>类的内部使用的数据成员、成员函数应该指定为</a:t>
            </a:r>
            <a:r>
              <a:rPr lang="en-US" altLang="zh-CN" sz="2400" b="1" dirty="0">
                <a:cs typeface="Times New Roman" panose="02020603050405020304" pitchFamily="18" charset="0"/>
              </a:rPr>
              <a:t>private</a:t>
            </a:r>
            <a:r>
              <a:rPr lang="zh-CN" altLang="en-US" sz="2400" b="1" dirty="0"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protected</a:t>
            </a:r>
            <a:r>
              <a:rPr lang="zh-CN" altLang="en-US" sz="2400" b="1" dirty="0">
                <a:cs typeface="Times New Roman" panose="02020603050405020304" pitchFamily="18" charset="0"/>
              </a:rPr>
              <a:t>：成员只能在</a:t>
            </a:r>
            <a:r>
              <a:rPr lang="zh-CN" altLang="en-US" sz="2400" b="1" dirty="0"/>
              <a:t>本类、友元或派生类中访问。</a:t>
            </a:r>
            <a:endParaRPr lang="en-US" altLang="zh-CN" sz="2400" b="1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6.2.3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成员的访问控制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body"/>
          </p:nvPr>
        </p:nvSpPr>
        <p:spPr>
          <a:xfrm>
            <a:off x="107315" y="1380490"/>
            <a:ext cx="9023985" cy="473011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800" b="1" dirty="0"/>
              <a:t>在类定义中，可以有多个</a:t>
            </a:r>
            <a:r>
              <a:rPr lang="en-US" altLang="zh-CN" sz="2800" b="1" dirty="0"/>
              <a:t>public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private</a:t>
            </a:r>
            <a:r>
              <a:rPr lang="zh-CN" altLang="en-US" sz="2800" b="1" dirty="0"/>
              <a:t>和</a:t>
            </a:r>
            <a:r>
              <a:rPr lang="en-US" altLang="zh-CN" sz="2800" b="1" dirty="0"/>
              <a:t>protected</a:t>
            </a:r>
            <a:r>
              <a:rPr lang="zh-CN" altLang="en-US" sz="2800" b="1" dirty="0"/>
              <a:t>访问控制说明，</a:t>
            </a:r>
            <a:r>
              <a:rPr lang="en-US" altLang="zh-CN" sz="2800" b="1" dirty="0"/>
              <a:t>C++</a:t>
            </a:r>
            <a:r>
              <a:rPr lang="zh-CN" altLang="en-US" sz="2800" b="1" dirty="0"/>
              <a:t>的</a:t>
            </a:r>
            <a:r>
              <a:rPr lang="zh-CN" altLang="en-US" sz="2800" b="1" dirty="0">
                <a:solidFill>
                  <a:srgbClr val="FF0000"/>
                </a:solidFill>
              </a:rPr>
              <a:t>默认访问控制是</a:t>
            </a:r>
            <a:r>
              <a:rPr lang="en-US" altLang="zh-CN" sz="2800" b="1" dirty="0">
                <a:solidFill>
                  <a:srgbClr val="FF0000"/>
                </a:solidFill>
              </a:rPr>
              <a:t>private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cs typeface="Times New Roman" panose="02020603050405020304" pitchFamily="18" charset="0"/>
              </a:rPr>
              <a:t>     例如：</a:t>
            </a:r>
            <a:r>
              <a:rPr lang="en-GB" altLang="en-US" sz="2400" b="1" dirty="0">
                <a:cs typeface="Times New Roman" panose="02020603050405020304" pitchFamily="18" charset="0"/>
              </a:rPr>
              <a:t>class A</a:t>
            </a:r>
            <a:endParaRPr lang="en-GB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           {	 int m, n;  //</a:t>
            </a:r>
            <a:r>
              <a:rPr lang="zh-CN" altLang="en-US" sz="2400" b="1" dirty="0">
                <a:cs typeface="Times New Roman" panose="02020603050405020304" pitchFamily="18" charset="0"/>
              </a:rPr>
              <a:t>访问控制为默认的</a:t>
            </a:r>
            <a:r>
              <a:rPr lang="en-US" altLang="zh-CN" sz="2400" b="1" dirty="0">
                <a:cs typeface="Times New Roman" panose="02020603050405020304" pitchFamily="18" charset="0"/>
              </a:rPr>
              <a:t>private</a:t>
            </a:r>
            <a:endParaRPr lang="zh-CN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zh-CN" altLang="en-US" sz="2400" b="1" dirty="0">
                <a:cs typeface="Times New Roman" panose="02020603050405020304" pitchFamily="18" charset="0"/>
              </a:rPr>
              <a:t>	           </a:t>
            </a:r>
            <a:r>
              <a:rPr lang="en-US" altLang="zh-CN" sz="2400" b="1" dirty="0">
                <a:cs typeface="Times New Roman" panose="02020603050405020304" pitchFamily="18" charset="0"/>
              </a:rPr>
              <a:t>public:</a:t>
            </a:r>
            <a:endParaRPr lang="en-GB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		            int x;   void f()</a:t>
            </a:r>
            <a:r>
              <a:rPr lang="zh-CN" altLang="en-US" sz="2400" b="1" dirty="0">
                <a:cs typeface="Times New Roman" panose="02020603050405020304" pitchFamily="18" charset="0"/>
              </a:rPr>
              <a:t>；</a:t>
            </a:r>
            <a:endParaRPr lang="zh-CN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zh-CN" altLang="en-US" sz="2400" b="1" dirty="0">
                <a:cs typeface="Times New Roman" panose="02020603050405020304" pitchFamily="18" charset="0"/>
              </a:rPr>
              <a:t>	           </a:t>
            </a:r>
            <a:r>
              <a:rPr lang="en-GB" altLang="en-US" sz="2400" b="1" dirty="0">
                <a:cs typeface="Times New Roman" panose="02020603050405020304" pitchFamily="18" charset="0"/>
              </a:rPr>
              <a:t>private:</a:t>
            </a:r>
            <a:endParaRPr lang="en-GB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		            int y;   void g();</a:t>
            </a:r>
            <a:endParaRPr lang="en-GB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	           protected:</a:t>
            </a:r>
            <a:endParaRPr lang="en-GB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		            int z;   void h();</a:t>
            </a:r>
            <a:endParaRPr lang="en-GB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	           public:</a:t>
            </a:r>
            <a:endParaRPr lang="en-GB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		            void f1();  </a:t>
            </a:r>
            <a:endParaRPr lang="en-GB" altLang="en-US" sz="24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GB" altLang="en-US" sz="2400" b="1" dirty="0">
                <a:cs typeface="Times New Roman" panose="02020603050405020304" pitchFamily="18" charset="0"/>
              </a:rPr>
              <a:t>            };</a:t>
            </a:r>
            <a:endParaRPr lang="en-US" altLang="zh-CN" sz="2400" b="1" dirty="0"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332740"/>
            <a:ext cx="7282462" cy="95176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6.2.3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成员的访问控制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524000" y="6248400"/>
            <a:ext cx="1345672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87" name="Rectangle 3"/>
          <p:cNvSpPr>
            <a:spLocks noGrp="1"/>
          </p:cNvSpPr>
          <p:nvPr>
            <p:ph type="body" idx="4294967295"/>
          </p:nvPr>
        </p:nvSpPr>
        <p:spPr>
          <a:xfrm>
            <a:off x="1901824" y="1628800"/>
            <a:ext cx="5340350" cy="4249738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#include &lt;iostream&gt;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using namespace std;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class Stack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	public:  // </a:t>
            </a:r>
            <a:r>
              <a:rPr lang="zh-CN" altLang="en-US" sz="2000" b="1" dirty="0">
                <a:cs typeface="Times New Roman" panose="02020603050405020304" pitchFamily="18" charset="0"/>
              </a:rPr>
              <a:t>对外的接口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Stack() { top = NULL;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</a:t>
            </a:r>
            <a:r>
              <a:rPr lang="en-US" altLang="en-GB" sz="2000" b="1" dirty="0">
                <a:cs typeface="Times New Roman" panose="02020603050405020304" pitchFamily="18" charset="0"/>
              </a:rPr>
              <a:t>void </a:t>
            </a:r>
            <a:r>
              <a:rPr lang="en-GB" altLang="en-US" sz="2000" b="1" dirty="0">
                <a:cs typeface="Times New Roman" panose="02020603050405020304" pitchFamily="18" charset="0"/>
              </a:rPr>
              <a:t>push(int i);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</a:t>
            </a:r>
            <a:r>
              <a:rPr lang="en-US" altLang="en-GB" sz="2000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en-GB" altLang="en-US" sz="2000" b="1" dirty="0">
                <a:cs typeface="Times New Roman" panose="02020603050405020304" pitchFamily="18" charset="0"/>
              </a:rPr>
              <a:t>pop(int&amp; i);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private: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	struct Node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	{    int content</a:t>
            </a:r>
            <a:r>
              <a:rPr lang="en-GB" altLang="en-US" sz="2000" b="1" dirty="0">
                <a:cs typeface="Times New Roman" panose="02020603050405020304" pitchFamily="18" charset="0"/>
              </a:rPr>
              <a:t>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     Node *next;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} *top;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};</a:t>
            </a:r>
            <a:endParaRPr lang="en-US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6160" y="551180"/>
            <a:ext cx="780097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dirty="0"/>
              <a:t>例：</a:t>
            </a:r>
            <a:r>
              <a:rPr lang="zh-CN" altLang="en-US" sz="4000" b="1" dirty="0"/>
              <a:t>用链表实现栈类</a:t>
            </a:r>
            <a:r>
              <a:rPr lang="en-US" altLang="zh-CN" sz="4000" b="1" dirty="0"/>
              <a:t>Stack p203</a:t>
            </a:r>
            <a:endParaRPr lang="zh-CN" altLang="en-US" sz="4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/>
          <p:nvPr/>
        </p:nvSpPr>
        <p:spPr>
          <a:xfrm>
            <a:off x="0" y="0"/>
            <a:ext cx="2627313" cy="184467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3011" name="Rectangle 2"/>
          <p:cNvSpPr>
            <a:spLocks noGrp="1"/>
          </p:cNvSpPr>
          <p:nvPr>
            <p:ph type="body"/>
          </p:nvPr>
        </p:nvSpPr>
        <p:spPr>
          <a:xfrm>
            <a:off x="971550" y="548640"/>
            <a:ext cx="6545580" cy="6022340"/>
          </a:xfrm>
          <a:solidFill>
            <a:schemeClr val="bg1"/>
          </a:solidFill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None/>
            </a:pPr>
            <a:r>
              <a:rPr lang="en-US" altLang="en-GB" sz="2000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en-GB" altLang="en-US" sz="2000" b="1" dirty="0">
                <a:cs typeface="Times New Roman" panose="02020603050405020304" pitchFamily="18" charset="0"/>
              </a:rPr>
              <a:t>Stack::push(int </a:t>
            </a:r>
            <a:r>
              <a:rPr lang="en-GB" altLang="en-US" sz="2000" b="1" dirty="0" err="1">
                <a:cs typeface="Times New Roman" panose="02020603050405020304" pitchFamily="18" charset="0"/>
              </a:rPr>
              <a:t>i</a:t>
            </a:r>
            <a:r>
              <a:rPr lang="en-GB" altLang="en-US" sz="2000" b="1" dirty="0">
                <a:cs typeface="Times New Roman" panose="02020603050405020304" pitchFamily="18" charset="0"/>
              </a:rPr>
              <a:t>) // </a:t>
            </a:r>
            <a:r>
              <a:rPr lang="zh-CN" altLang="en-US" sz="2000" b="1" dirty="0">
                <a:cs typeface="Times New Roman" panose="02020603050405020304" pitchFamily="18" charset="0"/>
              </a:rPr>
              <a:t>成员函数：入栈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	Node *p = new Node;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if (p == NULL)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{	cout &lt;&lt; "Stack is overflow.\n";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return false;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else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{	p-&gt;content = i;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p-&gt;next = top;    top = p;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return true;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en-GB" sz="2000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en-GB" altLang="en-US" sz="2000" b="1" dirty="0">
                <a:cs typeface="Times New Roman" panose="02020603050405020304" pitchFamily="18" charset="0"/>
              </a:rPr>
              <a:t>Stack::pop(int&amp; </a:t>
            </a:r>
            <a:r>
              <a:rPr lang="en-GB" altLang="en-US" sz="2000" b="1" dirty="0" err="1">
                <a:cs typeface="Times New Roman" panose="02020603050405020304" pitchFamily="18" charset="0"/>
              </a:rPr>
              <a:t>i</a:t>
            </a:r>
            <a:r>
              <a:rPr lang="en-GB" altLang="en-US" sz="2000" b="1" dirty="0">
                <a:cs typeface="Times New Roman" panose="02020603050405020304" pitchFamily="18" charset="0"/>
              </a:rPr>
              <a:t>) // </a:t>
            </a:r>
            <a:r>
              <a:rPr lang="zh-CN" altLang="en-US" sz="2000" b="1" dirty="0">
                <a:cs typeface="Times New Roman" panose="02020603050405020304" pitchFamily="18" charset="0"/>
              </a:rPr>
              <a:t>成员函数：出栈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	if (top == NULL)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{	cout &lt;&lt; "Stack is empty.\n";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return false;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else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{	Node *p=top;    top = top-&gt;next;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i = p-&gt;content;   delete p;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return true;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</a:t>
            </a:r>
            <a:endParaRPr lang="en-US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/>
          </p:cNvSpPr>
          <p:nvPr>
            <p:ph type="body"/>
          </p:nvPr>
        </p:nvSpPr>
        <p:spPr>
          <a:xfrm>
            <a:off x="4860290" y="1196975"/>
            <a:ext cx="5343525" cy="44577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#include &lt;iostream&gt;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using namespace std;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// </a:t>
            </a:r>
            <a:r>
              <a:rPr lang="zh-CN" altLang="en-US" sz="2000" b="1" dirty="0">
                <a:cs typeface="Times New Roman" panose="02020603050405020304" pitchFamily="18" charset="0"/>
              </a:rPr>
              <a:t>定义栈数据类型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const int STACK_SIZE=100;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class Stack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</a:t>
            </a:r>
            <a:r>
              <a:rPr lang="zh-CN" altLang="en-US" sz="2000" b="1" dirty="0">
                <a:cs typeface="Times New Roman" panose="02020603050405020304" pitchFamily="18" charset="0"/>
              </a:rPr>
              <a:t>   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en-US" sz="2000" b="1" dirty="0">
                <a:cs typeface="Times New Roman" panose="02020603050405020304" pitchFamily="18" charset="0"/>
              </a:rPr>
              <a:t>  </a:t>
            </a:r>
            <a:r>
              <a:rPr lang="en-US" altLang="en-US" sz="2000" b="1" dirty="0">
                <a:solidFill>
                  <a:srgbClr val="C00000"/>
                </a:solidFill>
                <a:cs typeface="Times New Roman" panose="02020603050405020304" pitchFamily="18" charset="0"/>
              </a:rPr>
              <a:t>private:  /</a:t>
            </a:r>
            <a:r>
              <a:rPr lang="en-US" altLang="en-US" sz="2000" b="1" dirty="0">
                <a:solidFill>
                  <a:srgbClr val="C00000"/>
                </a:solidFill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000" b="1" dirty="0">
                <a:solidFill>
                  <a:srgbClr val="C00000"/>
                </a:solidFill>
                <a:cs typeface="Times New Roman" panose="02020603050405020304" pitchFamily="18" charset="0"/>
              </a:rPr>
              <a:t>外部不可访问</a:t>
            </a:r>
            <a:endParaRPr lang="en-US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en-US" sz="2000" b="1" dirty="0">
                <a:cs typeface="Times New Roman" panose="02020603050405020304" pitchFamily="18" charset="0"/>
              </a:rPr>
              <a:t>    </a:t>
            </a:r>
            <a:r>
              <a:rPr lang="en-GB" altLang="en-US" sz="2000" b="1" dirty="0">
                <a:cs typeface="Times New Roman" panose="02020603050405020304" pitchFamily="18" charset="0"/>
              </a:rPr>
              <a:t>int top;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int buffer[STACK_SIZE];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public: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Stack() { top = -1; }  </a:t>
            </a:r>
            <a:r>
              <a:rPr lang="en-US" altLang="en-US" sz="2000" b="1" dirty="0">
                <a:cs typeface="Times New Roman" panose="02020603050405020304" pitchFamily="18" charset="0"/>
              </a:rPr>
              <a:t>//</a:t>
            </a:r>
            <a:r>
              <a:rPr lang="zh-CN" altLang="en-US" sz="2000" b="1" dirty="0">
                <a:cs typeface="Times New Roman" panose="02020603050405020304" pitchFamily="18" charset="0"/>
              </a:rPr>
              <a:t>构造函数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</a:t>
            </a:r>
            <a:r>
              <a:rPr lang="en-US" altLang="en-GB" sz="2000" b="1" dirty="0">
                <a:cs typeface="Times New Roman" panose="02020603050405020304" pitchFamily="18" charset="0"/>
              </a:rPr>
              <a:t>void </a:t>
            </a:r>
            <a:r>
              <a:rPr lang="en-GB" altLang="en-US" sz="2000" b="1" dirty="0">
                <a:cs typeface="Times New Roman" panose="02020603050405020304" pitchFamily="18" charset="0"/>
              </a:rPr>
              <a:t>push(int i);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</a:t>
            </a:r>
            <a:r>
              <a:rPr lang="en-US" altLang="en-GB" sz="2000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en-GB" altLang="en-US" sz="2000" b="1" dirty="0">
                <a:cs typeface="Times New Roman" panose="02020603050405020304" pitchFamily="18" charset="0"/>
              </a:rPr>
              <a:t>pop(int &amp;i);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</a:t>
            </a:r>
            <a:endParaRPr lang="en-US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5965" y="260350"/>
            <a:ext cx="8098790" cy="1327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“栈”的表示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—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面向对象程序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类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/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数据隐私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5149" r="6524" b="33174"/>
          <a:stretch>
            <a:fillRect/>
          </a:stretch>
        </p:blipFill>
        <p:spPr>
          <a:xfrm>
            <a:off x="107315" y="1196975"/>
            <a:ext cx="4577080" cy="4498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5733415"/>
            <a:ext cx="2835910" cy="8693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/>
          </p:cNvSpPr>
          <p:nvPr>
            <p:ph type="body"/>
          </p:nvPr>
        </p:nvSpPr>
        <p:spPr>
          <a:xfrm>
            <a:off x="1331913" y="2408238"/>
            <a:ext cx="7056511" cy="28924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// </a:t>
            </a:r>
            <a:r>
              <a:rPr lang="zh-CN" altLang="en-US" sz="2000" b="1" dirty="0">
                <a:cs typeface="Times New Roman" panose="02020603050405020304" pitchFamily="18" charset="0"/>
              </a:rPr>
              <a:t>使用栈类型数据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Stack st;         //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自动</a:t>
            </a:r>
            <a:r>
              <a:rPr lang="zh-CN" altLang="en-US" sz="2000" b="1" dirty="0">
                <a:cs typeface="Times New Roman" panose="02020603050405020304" pitchFamily="18" charset="0"/>
              </a:rPr>
              <a:t>调用构造函数</a:t>
            </a:r>
            <a:r>
              <a:rPr lang="en-GB" altLang="en-US" sz="2000" b="1" dirty="0">
                <a:cs typeface="Times New Roman" panose="02020603050405020304" pitchFamily="18" charset="0"/>
              </a:rPr>
              <a:t>st.Stack()</a:t>
            </a:r>
            <a:r>
              <a:rPr lang="zh-CN" altLang="en-US" sz="2000" b="1" dirty="0">
                <a:cs typeface="Times New Roman" panose="02020603050405020304" pitchFamily="18" charset="0"/>
              </a:rPr>
              <a:t>对</a:t>
            </a:r>
            <a:r>
              <a:rPr lang="en-GB" altLang="en-US" sz="2000" b="1" dirty="0">
                <a:cs typeface="Times New Roman" panose="02020603050405020304" pitchFamily="18" charset="0"/>
              </a:rPr>
              <a:t>st</a:t>
            </a:r>
            <a:r>
              <a:rPr lang="zh-CN" altLang="en-US" sz="2000" b="1" dirty="0">
                <a:cs typeface="Times New Roman" panose="02020603050405020304" pitchFamily="18" charset="0"/>
              </a:rPr>
              <a:t>进行初始化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int x;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st.push(12);    //</a:t>
            </a:r>
            <a:r>
              <a:rPr lang="zh-CN" altLang="en-US" sz="2000" b="1" dirty="0">
                <a:cs typeface="Times New Roman" panose="02020603050405020304" pitchFamily="18" charset="0"/>
              </a:rPr>
              <a:t>把</a:t>
            </a:r>
            <a:r>
              <a:rPr lang="en-GB" altLang="en-US" sz="2000" b="1" dirty="0">
                <a:cs typeface="Times New Roman" panose="02020603050405020304" pitchFamily="18" charset="0"/>
              </a:rPr>
              <a:t>12</a:t>
            </a:r>
            <a:r>
              <a:rPr lang="zh-CN" altLang="en-US" sz="2000" b="1" dirty="0">
                <a:cs typeface="Times New Roman" panose="02020603050405020304" pitchFamily="18" charset="0"/>
              </a:rPr>
              <a:t>放进栈</a:t>
            </a:r>
            <a:r>
              <a:rPr lang="en-GB" altLang="en-US" sz="2000" b="1" dirty="0">
                <a:cs typeface="Times New Roman" panose="02020603050405020304" pitchFamily="18" charset="0"/>
              </a:rPr>
              <a:t>st</a:t>
            </a:r>
            <a:r>
              <a:rPr lang="zh-CN" altLang="en-US" sz="2000" b="1" dirty="0"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st.pop(x);        //</a:t>
            </a:r>
            <a:r>
              <a:rPr lang="zh-CN" altLang="en-US" sz="2000" b="1" dirty="0">
                <a:cs typeface="Times New Roman" panose="02020603050405020304" pitchFamily="18" charset="0"/>
              </a:rPr>
              <a:t>把栈顶元素退栈并存入变量</a:t>
            </a:r>
            <a:r>
              <a:rPr lang="en-GB" altLang="en-US" sz="2000" b="1" dirty="0">
                <a:cs typeface="Times New Roman" panose="02020603050405020304" pitchFamily="18" charset="0"/>
              </a:rPr>
              <a:t>x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st.top = -1;      //</a:t>
            </a:r>
            <a:r>
              <a:rPr lang="en-GB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Error</a:t>
            </a:r>
            <a:r>
              <a:rPr lang="en-US" altLang="en-GB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隐藏的，不可访问</a:t>
            </a:r>
            <a:endParaRPr lang="en-GB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st.top ++;        //</a:t>
            </a:r>
            <a:r>
              <a:rPr lang="en-GB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Error</a:t>
            </a:r>
            <a:r>
              <a:rPr lang="en-US" altLang="en-GB" sz="20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隐藏的，不可访问</a:t>
            </a:r>
            <a:endParaRPr lang="en-GB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st.buffer[st.top] = 12;  //Error</a:t>
            </a:r>
            <a:r>
              <a:rPr lang="en-US" altLang="en-GB" sz="20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隐藏的，不可访问</a:t>
            </a:r>
            <a:endParaRPr lang="en-GB" altLang="en-US" sz="2000" b="1" dirty="0">
              <a:solidFill>
                <a:schemeClr val="tx2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st.f(); </a:t>
            </a:r>
            <a:r>
              <a:rPr lang="en-US" altLang="zh-CN" sz="2000" b="1" dirty="0">
                <a:solidFill>
                  <a:srgbClr val="FF0000"/>
                </a:solidFill>
                <a:ea typeface="Times New Roman" panose="02020603050405020304" pitchFamily="18" charset="0"/>
              </a:rPr>
              <a:t> //</a:t>
            </a:r>
            <a:r>
              <a:rPr lang="en-GB" altLang="en-US" sz="20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Error</a:t>
            </a:r>
            <a:r>
              <a:rPr lang="en-US" altLang="en-GB" sz="2000" b="1" dirty="0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000" b="1" dirty="0">
                <a:solidFill>
                  <a:schemeClr val="tx2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+mn-ea"/>
              </a:rPr>
              <a:t>st</a:t>
            </a:r>
            <a:r>
              <a:rPr lang="zh-CN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+mn-ea"/>
              </a:rPr>
              <a:t>没有提供操作</a:t>
            </a:r>
            <a:r>
              <a:rPr lang="en-US" altLang="zh-CN" sz="2000" b="1" dirty="0">
                <a:solidFill>
                  <a:schemeClr val="tx2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+mn-ea"/>
              </a:rPr>
              <a:t>f</a:t>
            </a:r>
            <a:endParaRPr lang="en-GB" altLang="en-US" sz="2000" b="1" dirty="0">
              <a:solidFill>
                <a:schemeClr val="tx2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GB" altLang="en-US" sz="2000" b="1" dirty="0">
              <a:solidFill>
                <a:schemeClr val="tx2">
                  <a:lumMod val="95000"/>
                  <a:lumOff val="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14438" y="260350"/>
            <a:ext cx="7620000" cy="1327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“栈”的表示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—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面向对象程序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body"/>
          </p:nvPr>
        </p:nvSpPr>
        <p:spPr>
          <a:xfrm>
            <a:off x="406400" y="1829966"/>
            <a:ext cx="4176713" cy="4249737"/>
          </a:xfrm>
        </p:spPr>
        <p:txBody>
          <a:bodyPr vert="horz" wrap="square" lIns="91440" tIns="45720" rIns="91440" bIns="45720" anchor="t" anchorCtr="0"/>
          <a:lstStyle/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US" altLang="zh-CN" sz="2000" b="1" dirty="0">
                <a:cs typeface="Times New Roman" panose="02020603050405020304" pitchFamily="18" charset="0"/>
              </a:rPr>
              <a:t>// </a:t>
            </a:r>
            <a:r>
              <a:rPr lang="zh-CN" altLang="en-US" sz="2000" b="1" dirty="0">
                <a:cs typeface="Times New Roman" panose="02020603050405020304" pitchFamily="18" charset="0"/>
              </a:rPr>
              <a:t>成员函数</a:t>
            </a:r>
            <a:r>
              <a:rPr lang="en-US" altLang="zh-CN" sz="2000" b="1" dirty="0">
                <a:cs typeface="Times New Roman" panose="02020603050405020304" pitchFamily="18" charset="0"/>
              </a:rPr>
              <a:t>push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US" altLang="en-GB" sz="2000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en-GB" altLang="en-US" sz="2000" b="1" dirty="0">
                <a:cs typeface="Times New Roman" panose="02020603050405020304" pitchFamily="18" charset="0"/>
              </a:rPr>
              <a:t>Stack::push(int i)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{ 	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if (top == STACK_SIZE-1)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{	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    cout &lt;&lt; “Stack is overflow.\n”;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    return false;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7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else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{	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    top++;   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    buffer[top] = i;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    return true;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7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803275" eaLnBrk="1" hangingPunct="1">
              <a:lnSpc>
                <a:spcPct val="7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}</a:t>
            </a:r>
            <a:endParaRPr lang="en-GB" altLang="en-US" sz="2000" b="1" dirty="0"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016500" y="1772816"/>
            <a:ext cx="3902075" cy="42481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US" altLang="zh-CN" sz="2000" b="1" dirty="0">
                <a:cs typeface="Times New Roman" panose="02020603050405020304" pitchFamily="18" charset="0"/>
              </a:rPr>
              <a:t>// </a:t>
            </a:r>
            <a:r>
              <a:rPr lang="zh-CN" altLang="en-US" sz="2000" b="1" dirty="0">
                <a:cs typeface="Times New Roman" panose="02020603050405020304" pitchFamily="18" charset="0"/>
              </a:rPr>
              <a:t>成员函数</a:t>
            </a:r>
            <a:r>
              <a:rPr lang="en-US" altLang="zh-CN" sz="2000" b="1" dirty="0">
                <a:cs typeface="Times New Roman" panose="02020603050405020304" pitchFamily="18" charset="0"/>
              </a:rPr>
              <a:t>pop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US" altLang="en-GB" sz="2000" b="1" dirty="0">
                <a:cs typeface="Times New Roman" panose="02020603050405020304" pitchFamily="18" charset="0"/>
                <a:sym typeface="+mn-ea"/>
              </a:rPr>
              <a:t>void </a:t>
            </a:r>
            <a:r>
              <a:rPr lang="en-GB" altLang="en-US" sz="2000" b="1" dirty="0">
                <a:cs typeface="Times New Roman" panose="02020603050405020304" pitchFamily="18" charset="0"/>
              </a:rPr>
              <a:t>Stack::pop(int &amp;i)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{ 	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if (top == -1)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{	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    cout &lt;&lt; “Stack is empty.\n”;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    return false;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else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{	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    i = buffer[top]; 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    top--;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    return true;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7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   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defTabSz="803275" eaLnBrk="1" hangingPunct="1">
              <a:lnSpc>
                <a:spcPct val="80000"/>
              </a:lnSpc>
              <a:spcBef>
                <a:spcPct val="10000"/>
              </a:spcBef>
              <a:buNone/>
              <a:tabLst>
                <a:tab pos="725805" algn="l"/>
                <a:tab pos="1071880" algn="l"/>
              </a:tabLst>
            </a:pPr>
            <a:r>
              <a:rPr lang="en-GB" altLang="en-US" sz="2000" b="1" dirty="0">
                <a:cs typeface="Times New Roman" panose="02020603050405020304" pitchFamily="18" charset="0"/>
              </a:rPr>
              <a:t>}</a:t>
            </a:r>
            <a:endParaRPr lang="en-US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115060" y="476885"/>
            <a:ext cx="7314565" cy="1327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“栈”的表示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—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面向对象程序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“::”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类作⽤域操作符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指明了成员函数所属的类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/>
          </p:cNvSpPr>
          <p:nvPr>
            <p:ph type="body"/>
          </p:nvPr>
        </p:nvSpPr>
        <p:spPr>
          <a:xfrm>
            <a:off x="900113" y="2205038"/>
            <a:ext cx="7199312" cy="3313112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120000"/>
              </a:lnSpc>
            </a:pPr>
            <a:r>
              <a:rPr lang="zh-CN" altLang="zh-CN" sz="2800" b="1" dirty="0"/>
              <a:t>什么是</a:t>
            </a:r>
            <a:r>
              <a:rPr lang="zh-CN" altLang="zh-CN" sz="2800" b="1" dirty="0">
                <a:solidFill>
                  <a:srgbClr val="FF0000"/>
                </a:solidFill>
              </a:rPr>
              <a:t>面向对象程序设计</a:t>
            </a:r>
            <a:r>
              <a:rPr lang="zh-CN" altLang="zh-CN" sz="2800" b="1" dirty="0"/>
              <a:t> </a:t>
            </a:r>
            <a:endParaRPr lang="en-US" altLang="zh-CN" sz="2800" b="1" dirty="0"/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/>
              <a:t>类：</a:t>
            </a:r>
            <a:r>
              <a:rPr lang="zh-CN" altLang="zh-CN" sz="2400" b="1" dirty="0"/>
              <a:t>描述</a:t>
            </a:r>
            <a:r>
              <a:rPr lang="zh-CN" altLang="en-US" sz="2400" b="1" dirty="0"/>
              <a:t>了一组具有相同特征的</a:t>
            </a:r>
            <a:r>
              <a:rPr lang="zh-CN" altLang="zh-CN" sz="2400" b="1" dirty="0"/>
              <a:t>对象</a:t>
            </a:r>
            <a:endParaRPr lang="zh-CN" altLang="zh-CN" sz="2400" b="1" dirty="0"/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/>
              <a:t>对象：</a:t>
            </a:r>
            <a:r>
              <a:rPr lang="zh-CN" altLang="zh-CN" sz="2400" b="1" dirty="0"/>
              <a:t>每个对象由数据</a:t>
            </a:r>
            <a:r>
              <a:rPr lang="zh-CN" altLang="en-US" sz="2400" b="1" dirty="0"/>
              <a:t>、</a:t>
            </a:r>
            <a:r>
              <a:rPr lang="zh-CN" altLang="zh-CN" sz="2400" b="1" dirty="0"/>
              <a:t>操作</a:t>
            </a:r>
            <a:r>
              <a:rPr lang="zh-CN" altLang="en-US" sz="2400" b="1" dirty="0"/>
              <a:t>和对外接口</a:t>
            </a:r>
            <a:r>
              <a:rPr lang="zh-CN" altLang="zh-CN" sz="2400" b="1" dirty="0"/>
              <a:t>构成</a:t>
            </a:r>
            <a:r>
              <a:rPr lang="zh-CN" altLang="en-US" sz="2400" b="1" dirty="0"/>
              <a:t>（它是面向对象程序的基本计算单位）</a:t>
            </a:r>
            <a:endParaRPr lang="zh-CN" altLang="zh-CN" sz="2400" b="1" dirty="0"/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/>
              <a:t>继承：</a:t>
            </a:r>
            <a:r>
              <a:rPr lang="zh-CN" altLang="zh-CN" sz="2400" b="1" dirty="0"/>
              <a:t>对象</a:t>
            </a:r>
            <a:r>
              <a:rPr lang="zh-CN" altLang="en-US" sz="2400" b="1" dirty="0"/>
              <a:t>的部分</a:t>
            </a:r>
            <a:r>
              <a:rPr lang="zh-CN" altLang="zh-CN" sz="2400" b="1" dirty="0"/>
              <a:t>特征可以从其它的类</a:t>
            </a:r>
            <a:r>
              <a:rPr lang="zh-CN" altLang="en-US" sz="2400" b="1" dirty="0"/>
              <a:t>来</a:t>
            </a:r>
            <a:r>
              <a:rPr lang="zh-CN" altLang="zh-CN" sz="2400" b="1" dirty="0"/>
              <a:t>获得</a:t>
            </a:r>
            <a:endParaRPr lang="en-US" altLang="zh-CN" sz="2400" b="1" dirty="0"/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/>
              <a:t>通信：是指对象之间的消息传递</a:t>
            </a:r>
            <a:endParaRPr lang="zh-CN" altLang="zh-CN" sz="2400" b="1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面向对象的思想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035" name="Rectangle 3"/>
          <p:cNvSpPr>
            <a:spLocks noGrp="1"/>
          </p:cNvSpPr>
          <p:nvPr>
            <p:ph type="body" idx="4294967295"/>
          </p:nvPr>
        </p:nvSpPr>
        <p:spPr>
          <a:xfrm>
            <a:off x="1524000" y="2450306"/>
            <a:ext cx="5429250" cy="32829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en-US" altLang="zh-CN" sz="2800" b="1" dirty="0"/>
              <a:t>6.1 </a:t>
            </a:r>
            <a:r>
              <a:rPr lang="zh-CN" altLang="en-US" sz="2800" b="1" dirty="0"/>
              <a:t>面向对象的思想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/>
              <a:t>6.2 </a:t>
            </a:r>
            <a:r>
              <a:rPr lang="zh-CN" altLang="en-US" sz="2800" b="1" dirty="0"/>
              <a:t>类</a:t>
            </a:r>
            <a:endParaRPr lang="en-US" altLang="zh-CN" sz="2800" b="1" dirty="0"/>
          </a:p>
          <a:p>
            <a:pPr eaLnBrk="1" hangingPunct="1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6.3 </a:t>
            </a:r>
            <a:r>
              <a:rPr lang="zh-CN" altLang="en-US" sz="2800" b="1" dirty="0">
                <a:solidFill>
                  <a:srgbClr val="0070C0"/>
                </a:solidFill>
              </a:rPr>
              <a:t>对象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eaLnBrk="1" hangingPunct="1">
              <a:buNone/>
            </a:pPr>
            <a:r>
              <a:rPr lang="en-US" altLang="zh-CN" sz="2800" b="1" dirty="0"/>
              <a:t>6.4 </a:t>
            </a:r>
            <a:r>
              <a:rPr lang="zh-CN" altLang="en-US" sz="2800" b="1" dirty="0"/>
              <a:t>对象的初始化和消亡前处理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/>
              <a:t>6.5 </a:t>
            </a:r>
            <a:r>
              <a:rPr lang="zh-CN" altLang="en-US" sz="2800" b="1" dirty="0"/>
              <a:t>类作为模块</a:t>
            </a:r>
            <a:r>
              <a:rPr lang="en-US" altLang="zh-CN" sz="2800" b="1" dirty="0"/>
              <a:t> </a:t>
            </a:r>
            <a:endParaRPr lang="en-US" altLang="zh-CN" sz="2800" b="1" dirty="0"/>
          </a:p>
          <a:p>
            <a:pPr eaLnBrk="1" hangingPunct="1">
              <a:buNone/>
            </a:pPr>
            <a:r>
              <a:rPr lang="en-US" altLang="zh-CN" sz="2800" b="1" dirty="0"/>
              <a:t>6.6 </a:t>
            </a:r>
            <a:r>
              <a:rPr lang="zh-CN" altLang="en-US" sz="2800" b="1" dirty="0"/>
              <a:t>进一步讨论</a:t>
            </a:r>
            <a:endParaRPr lang="en-US" altLang="zh-CN" sz="2800" b="1" dirty="0"/>
          </a:p>
        </p:txBody>
      </p:sp>
      <p:sp>
        <p:nvSpPr>
          <p:cNvPr id="6" name="矩形 5"/>
          <p:cNvSpPr/>
          <p:nvPr/>
        </p:nvSpPr>
        <p:spPr>
          <a:xfrm>
            <a:off x="3248561" y="112474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zh-CN" sz="4800" b="1" dirty="0"/>
              <a:t>本章内容</a:t>
            </a:r>
            <a:endParaRPr lang="zh-CN" altLang="en-US" sz="48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/>
          </p:cNvSpPr>
          <p:nvPr>
            <p:ph type="body"/>
          </p:nvPr>
        </p:nvSpPr>
        <p:spPr>
          <a:xfrm>
            <a:off x="611188" y="2420938"/>
            <a:ext cx="7921625" cy="3024187"/>
          </a:xfrm>
        </p:spPr>
        <p:txBody>
          <a:bodyPr vert="horz" wrap="square" lIns="91440" tIns="45720" rIns="91440" bIns="45720" anchor="t" anchorCtr="0"/>
          <a:lstStyle/>
          <a:p>
            <a:pPr defTabSz="741680" eaLnBrk="1" hangingPunct="1">
              <a:lnSpc>
                <a:spcPct val="80000"/>
              </a:lnSpc>
              <a:spcAft>
                <a:spcPts val="12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直接方式</a:t>
            </a:r>
            <a:r>
              <a:rPr lang="zh-CN" altLang="en-US" sz="2800" b="1" dirty="0"/>
              <a:t>：定义一个</a:t>
            </a:r>
            <a:r>
              <a:rPr lang="zh-CN" altLang="en-US" sz="2800" b="1" dirty="0">
                <a:solidFill>
                  <a:srgbClr val="FF0000"/>
                </a:solidFill>
              </a:rPr>
              <a:t>类型为类</a:t>
            </a:r>
            <a:r>
              <a:rPr lang="zh-CN" altLang="en-US" sz="2800" b="1" dirty="0"/>
              <a:t>的变量，即对象。对象的作用域、生存期与普通变量相同。通过对象名来标识和访问。</a:t>
            </a:r>
            <a:endParaRPr lang="zh-CN" altLang="en-US" sz="2800" b="1" dirty="0"/>
          </a:p>
          <a:p>
            <a:pPr marL="800100" lvl="1" indent="-257175" defTabSz="741680" eaLnBrk="1" hangingPunct="1">
              <a:lnSpc>
                <a:spcPct val="8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cs typeface="Times New Roman" panose="02020603050405020304" pitchFamily="18" charset="0"/>
              </a:rPr>
              <a:t>例如：</a:t>
            </a:r>
            <a:r>
              <a:rPr lang="en-GB" altLang="en-US" sz="2000" b="1" dirty="0">
                <a:cs typeface="Times New Roman" panose="02020603050405020304" pitchFamily="18" charset="0"/>
              </a:rPr>
              <a:t>class A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1336675" lvl="2" defTabSz="7416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{ </a:t>
            </a:r>
            <a:r>
              <a:rPr lang="en-US" altLang="en-US" sz="2000" b="1" dirty="0">
                <a:cs typeface="Times New Roman" panose="02020603050405020304" pitchFamily="18" charset="0"/>
              </a:rPr>
              <a:t>…</a:t>
            </a:r>
            <a:r>
              <a:rPr lang="zh-CN" altLang="en-US" sz="2000" b="1" dirty="0">
                <a:cs typeface="Times New Roman" panose="02020603050405020304" pitchFamily="18" charset="0"/>
              </a:rPr>
              <a:t> </a:t>
            </a:r>
            <a:r>
              <a:rPr lang="en-GB" altLang="en-US" sz="2000" b="1" dirty="0">
                <a:cs typeface="Times New Roman" panose="02020603050405020304" pitchFamily="18" charset="0"/>
              </a:rPr>
              <a:t>};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1336675" lvl="2" defTabSz="741680" eaLnBrk="1" hangingPunct="1">
              <a:lnSpc>
                <a:spcPct val="80000"/>
              </a:lnSpc>
              <a:buNone/>
            </a:pPr>
            <a:endParaRPr lang="en-GB" altLang="en-US" sz="2000" b="1" dirty="0">
              <a:cs typeface="Times New Roman" panose="02020603050405020304" pitchFamily="18" charset="0"/>
            </a:endParaRPr>
          </a:p>
          <a:p>
            <a:pPr marL="1336675" lvl="2" defTabSz="741680" eaLnBrk="1" hangingPunct="1">
              <a:lnSpc>
                <a:spcPct val="80000"/>
              </a:lnSpc>
              <a:spcAft>
                <a:spcPts val="600"/>
              </a:spcAft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A a1;          </a:t>
            </a:r>
            <a:r>
              <a:rPr lang="en-GB" altLang="en-US" sz="2000" b="1" dirty="0">
                <a:ea typeface="楷体_GB2312" pitchFamily="49" charset="-122"/>
              </a:rPr>
              <a:t>//</a:t>
            </a:r>
            <a:r>
              <a:rPr lang="zh-CN" altLang="en-US" sz="2000" b="1" dirty="0">
                <a:ea typeface="楷体_GB2312" pitchFamily="49" charset="-122"/>
              </a:rPr>
              <a:t>创建一个</a:t>
            </a:r>
            <a:r>
              <a:rPr lang="en-GB" altLang="en-US" sz="2000" b="1" dirty="0">
                <a:ea typeface="楷体_GB2312" pitchFamily="49" charset="-122"/>
              </a:rPr>
              <a:t>A</a:t>
            </a:r>
            <a:r>
              <a:rPr lang="zh-CN" altLang="en-US" sz="2000" b="1" dirty="0">
                <a:ea typeface="楷体_GB2312" pitchFamily="49" charset="-122"/>
              </a:rPr>
              <a:t>类的对象</a:t>
            </a:r>
            <a:endParaRPr lang="zh-CN" altLang="en-US" sz="2000" b="1" dirty="0">
              <a:ea typeface="楷体_GB2312" pitchFamily="49" charset="-122"/>
            </a:endParaRPr>
          </a:p>
          <a:p>
            <a:pPr marL="1336675" lvl="2" defTabSz="741680" eaLnBrk="1" hangingPunct="1">
              <a:lnSpc>
                <a:spcPct val="80000"/>
              </a:lnSpc>
              <a:spcAft>
                <a:spcPts val="600"/>
              </a:spcAft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A a2[100];  </a:t>
            </a:r>
            <a:r>
              <a:rPr lang="en-GB" altLang="en-US" sz="2000" b="1" dirty="0">
                <a:ea typeface="楷体_GB2312" pitchFamily="49" charset="-122"/>
              </a:rPr>
              <a:t>//</a:t>
            </a:r>
            <a:r>
              <a:rPr lang="zh-CN" altLang="en-US" sz="2000" b="1" dirty="0">
                <a:ea typeface="楷体_GB2312" pitchFamily="49" charset="-122"/>
              </a:rPr>
              <a:t>创建由</a:t>
            </a:r>
            <a:r>
              <a:rPr lang="en-GB" altLang="en-US" sz="2000" b="1" dirty="0">
                <a:ea typeface="楷体_GB2312" pitchFamily="49" charset="-122"/>
              </a:rPr>
              <a:t>100</a:t>
            </a:r>
            <a:r>
              <a:rPr lang="zh-CN" altLang="en-US" sz="2000" b="1" dirty="0">
                <a:ea typeface="楷体_GB2312" pitchFamily="49" charset="-122"/>
              </a:rPr>
              <a:t>个</a:t>
            </a:r>
            <a:r>
              <a:rPr lang="en-GB" altLang="en-US" sz="2000" b="1" dirty="0">
                <a:ea typeface="楷体_GB2312" pitchFamily="49" charset="-122"/>
              </a:rPr>
              <a:t>A</a:t>
            </a:r>
            <a:r>
              <a:rPr lang="zh-CN" altLang="en-US" sz="2000" b="1" dirty="0">
                <a:ea typeface="楷体_GB2312" pitchFamily="49" charset="-122"/>
              </a:rPr>
              <a:t>类对象组成的数组</a:t>
            </a:r>
            <a:endParaRPr lang="zh-CN" altLang="en-US" sz="2000" b="1" dirty="0"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6.3.1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对象的创建</a:t>
            </a: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P213</a:t>
            </a:r>
            <a:endParaRPr kumimoji="0" lang="en-US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2625" y="2014537"/>
            <a:ext cx="7778750" cy="42338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74168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间接方式（动态对象）：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在程序运行时，通过</a:t>
            </a:r>
            <a:r>
              <a:rPr kumimoji="0" lang="en-GB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操作或</a:t>
            </a:r>
            <a:r>
              <a:rPr kumimoji="0" lang="en-GB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malloc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库函数来创建对象。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其内存空间在程序的堆区中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动态对象通过指针来标识和访问 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动态对象用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delete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操作或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free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库函数来撤消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990600" marR="0" lvl="1" indent="-533400" algn="l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990600" marR="0" lvl="1" indent="-533400" algn="l" defTabSz="914400" rtl="0" eaLnBrk="1" fontAlgn="base" latinLnBrk="0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例如：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 *p;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990600" marR="0" lvl="1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p = new A[100];  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或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p = (A *)malloc(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sizeof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(A)*100); 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990600" marR="0" lvl="1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……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990600" marR="0" lvl="1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delete []p;    //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或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free(p);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6.3.1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对象的创建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/>
          </p:cNvSpPr>
          <p:nvPr>
            <p:ph type="body"/>
          </p:nvPr>
        </p:nvSpPr>
        <p:spPr>
          <a:xfrm>
            <a:off x="539750" y="2349500"/>
            <a:ext cx="8064500" cy="2951163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spcAft>
                <a:spcPts val="6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对于动态对象，需注意下面两点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动态对象数组只能用默认构造函数进行初始化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中的“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[]”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不能省，否则，只有第一个对象的析构函数会被调用。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malloc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不会调用对象类的构造函数。函数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也不会调对象类的析构函数。 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6.3.1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对象的创建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/>
          </p:cNvSpPr>
          <p:nvPr>
            <p:ph type="body"/>
          </p:nvPr>
        </p:nvSpPr>
        <p:spPr>
          <a:xfrm>
            <a:off x="885825" y="2578100"/>
            <a:ext cx="7358063" cy="15716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spcBef>
                <a:spcPct val="0"/>
              </a:spcBef>
            </a:pPr>
            <a:r>
              <a:rPr lang="zh-CN" altLang="en-US" sz="2800" b="1" dirty="0"/>
              <a:t>对于动态对象，采用 </a:t>
            </a:r>
            <a:r>
              <a:rPr lang="en-US" altLang="zh-CN" sz="2800" b="1" dirty="0">
                <a:solidFill>
                  <a:srgbClr val="0070C0"/>
                </a:solidFill>
              </a:rPr>
              <a:t>&lt;</a:t>
            </a:r>
            <a:r>
              <a:rPr lang="zh-CN" altLang="en-US" sz="2800" b="1" dirty="0">
                <a:solidFill>
                  <a:srgbClr val="0070C0"/>
                </a:solidFill>
              </a:rPr>
              <a:t>对象指针</a:t>
            </a:r>
            <a:r>
              <a:rPr lang="en-US" altLang="zh-CN" sz="2800" b="1" dirty="0">
                <a:solidFill>
                  <a:srgbClr val="0070C0"/>
                </a:solidFill>
              </a:rPr>
              <a:t>&gt;-&gt;&lt;</a:t>
            </a:r>
            <a:r>
              <a:rPr lang="zh-CN" altLang="en-US" sz="2800" b="1" dirty="0">
                <a:solidFill>
                  <a:srgbClr val="0070C0"/>
                </a:solidFill>
              </a:rPr>
              <a:t>成员</a:t>
            </a:r>
            <a:r>
              <a:rPr lang="en-US" altLang="zh-CN" sz="2800" b="1" dirty="0">
                <a:solidFill>
                  <a:srgbClr val="0070C0"/>
                </a:solidFill>
              </a:rPr>
              <a:t>&gt;</a:t>
            </a:r>
            <a:r>
              <a:rPr lang="zh-CN" altLang="en-US" sz="2800" b="1" dirty="0"/>
              <a:t>来访问；对于非动态对象，可以通过指针或</a:t>
            </a:r>
            <a:r>
              <a:rPr lang="en-US" altLang="zh-CN" sz="2800" b="1" dirty="0">
                <a:solidFill>
                  <a:srgbClr val="0070C0"/>
                </a:solidFill>
              </a:rPr>
              <a:t>&lt;</a:t>
            </a:r>
            <a:r>
              <a:rPr lang="zh-CN" altLang="en-US" sz="2800" b="1" dirty="0">
                <a:solidFill>
                  <a:srgbClr val="0070C0"/>
                </a:solidFill>
              </a:rPr>
              <a:t>对象名</a:t>
            </a:r>
            <a:r>
              <a:rPr lang="en-US" altLang="zh-CN" sz="2800" b="1" dirty="0">
                <a:solidFill>
                  <a:srgbClr val="0070C0"/>
                </a:solidFill>
              </a:rPr>
              <a:t>&gt;.&lt;</a:t>
            </a:r>
            <a:r>
              <a:rPr lang="zh-CN" altLang="en-US" sz="2800" b="1" dirty="0">
                <a:solidFill>
                  <a:srgbClr val="0070C0"/>
                </a:solidFill>
              </a:rPr>
              <a:t>成员</a:t>
            </a:r>
            <a:r>
              <a:rPr lang="en-US" altLang="zh-CN" sz="2800" b="1" dirty="0">
                <a:solidFill>
                  <a:srgbClr val="0070C0"/>
                </a:solidFill>
              </a:rPr>
              <a:t>&gt;</a:t>
            </a:r>
            <a:r>
              <a:rPr lang="zh-CN" altLang="en-US" sz="2800" b="1" dirty="0"/>
              <a:t>来访问。</a:t>
            </a:r>
            <a:endParaRPr lang="zh-CN" altLang="en-US" sz="2800" b="1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6.3.2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对象的访问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 Box 3"/>
          <p:cNvSpPr txBox="1">
            <a:spLocks noChangeArrowheads="1"/>
          </p:cNvSpPr>
          <p:nvPr/>
        </p:nvSpPr>
        <p:spPr bwMode="auto">
          <a:xfrm>
            <a:off x="503238" y="1116013"/>
            <a:ext cx="4429125" cy="5016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class A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{	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	void f() 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	{ ...... //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允许访问：</a:t>
            </a:r>
            <a:r>
              <a:rPr kumimoji="0" lang="en-GB" altLang="en-US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f,g,h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	}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private: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kumimoji="0" lang="en-GB" altLang="en-US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x;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	void g() 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	{ ...... //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允许访问：</a:t>
            </a:r>
            <a:r>
              <a:rPr kumimoji="0" lang="en-GB" altLang="en-US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f,g,h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	}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protected: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kumimoji="0" lang="en-GB" altLang="en-US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y;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	void h() 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	{ ...... //</a:t>
            </a:r>
            <a:r>
              <a:rPr kumimoji="0" lang="zh-CN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允许访问：</a:t>
            </a:r>
            <a:r>
              <a:rPr kumimoji="0" lang="en-GB" altLang="en-US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f,g,h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		}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3429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4932363" y="1116013"/>
            <a:ext cx="3960813" cy="44012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int main()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 *p = new A;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p-&gt;f();      //OK</a:t>
            </a:r>
            <a:endParaRPr kumimoji="0" lang="en-US" altLang="zh-CN" sz="2000" b="1" kern="1200" cap="none" spc="0" normalizeH="0" baseline="0" noProof="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......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   A </a:t>
            </a:r>
            <a:r>
              <a:rPr kumimoji="0" lang="en-GB" altLang="en-US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en-GB" alt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0" lang="en-GB" alt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a.f</a:t>
            </a:r>
            <a:r>
              <a:rPr kumimoji="0" 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();        //OK</a:t>
            </a:r>
            <a:endParaRPr kumimoji="0" 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a.x</a:t>
            </a:r>
            <a:r>
              <a:rPr kumimoji="0" 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= 1;   //</a:t>
            </a:r>
            <a:r>
              <a:rPr kumimoji="0" lang="en-US" sz="2000" b="1" kern="1200" cap="none" spc="0" normalizeH="0" baseline="0" noProof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Error</a:t>
            </a:r>
            <a:r>
              <a:rPr kumimoji="0" lang="zh-CN" altLang="en-US" sz="2000" b="1" kern="1200" cap="none" spc="0" normalizeH="0" baseline="0" noProof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000" b="1" kern="1200" cap="none" spc="0" normalizeH="0" baseline="0" noProof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private</a:t>
            </a:r>
            <a:endParaRPr kumimoji="0" lang="en-US" sz="2000" b="1" kern="1200" cap="none" spc="0" normalizeH="0" baseline="0" noProof="0" dirty="0">
              <a:solidFill>
                <a:srgbClr val="FF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a.g</a:t>
            </a:r>
            <a:r>
              <a:rPr kumimoji="0" 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();      //</a:t>
            </a:r>
            <a:r>
              <a:rPr kumimoji="0" lang="en-US" sz="2000" b="1" kern="1200" cap="none" spc="0" normalizeH="0" baseline="0" noProof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Error</a:t>
            </a:r>
            <a:r>
              <a:rPr kumimoji="0" lang="zh-CN" altLang="en-US" sz="20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0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private</a:t>
            </a:r>
            <a:endParaRPr kumimoji="0" lang="en-US" sz="2000" b="1" kern="1200" cap="none" spc="0" normalizeH="0" baseline="0" noProof="0" dirty="0">
              <a:solidFill>
                <a:srgbClr val="FF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a.y</a:t>
            </a:r>
            <a:r>
              <a:rPr kumimoji="0" 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= 1;  //</a:t>
            </a:r>
            <a:r>
              <a:rPr kumimoji="0" lang="en-US" sz="2000" b="1" kern="1200" cap="none" spc="0" normalizeH="0" baseline="0" noProof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Error</a:t>
            </a:r>
            <a:r>
              <a:rPr kumimoji="0" lang="zh-CN" altLang="en-US" sz="20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0" lang="zh-CN" altLang="en-US" sz="20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protected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sz="2000" b="1" kern="1200" cap="none" spc="0" normalizeH="0" baseline="0" noProof="0" dirty="0" err="1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a.h</a:t>
            </a:r>
            <a:r>
              <a:rPr kumimoji="0" 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();     //</a:t>
            </a:r>
            <a:r>
              <a:rPr kumimoji="0" lang="en-US" sz="2000" b="1" kern="1200" cap="none" spc="0" normalizeH="0" baseline="0" noProof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Error</a:t>
            </a:r>
            <a:r>
              <a:rPr kumimoji="0" lang="zh-CN" altLang="en-US" sz="2000" b="1" kern="1200" cap="none" spc="0" normalizeH="0" baseline="0" noProof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sz="20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protected</a:t>
            </a:r>
            <a:endParaRPr kumimoji="0" lang="en-US" sz="2000" b="1" kern="1200" cap="none" spc="0" normalizeH="0" baseline="0" noProof="0" dirty="0">
              <a:solidFill>
                <a:srgbClr val="FF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1" kern="1200" cap="none" spc="0" normalizeH="0" baseline="0" noProof="0" dirty="0">
                <a:solidFill>
                  <a:schemeClr val="tx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kumimoji="0" lang="en-US" sz="2000" b="1" kern="1200" cap="none" spc="0" normalizeH="0" baseline="0" noProof="0" dirty="0">
              <a:solidFill>
                <a:schemeClr val="tx2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24000" y="151765"/>
            <a:ext cx="7010400" cy="1093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6.3.2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对象的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+mn-cs"/>
              </a:rPr>
              <a:t>访问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0524" y="1484630"/>
            <a:ext cx="8645972" cy="471043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访问举例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给对象赋值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例如：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Date yesterday, today, 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some_day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     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some_day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= yesterday;  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把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yesterday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数据成员分别赋值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                                            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给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some_day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相应数据成员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取对象地址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例如：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Date *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p_date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     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p_date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= &amp;today;  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把对象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today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的地址赋值给指针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p_date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40005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作为函数的实参或返回值。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例如：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some_day2 = f(yesterday);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3999" y="187325"/>
            <a:ext cx="7247649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6.3.2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对象的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+mn-cs"/>
              </a:rPr>
              <a:t>访问</a:t>
            </a: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+mn-cs"/>
              </a:rPr>
              <a:t> P215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+mn-cs"/>
              </a:rPr>
              <a:t>例子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524000" y="6248400"/>
            <a:ext cx="1339240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/>
          </p:cNvSpPr>
          <p:nvPr>
            <p:ph type="body"/>
          </p:nvPr>
        </p:nvSpPr>
        <p:spPr>
          <a:xfrm>
            <a:off x="242416" y="1505010"/>
            <a:ext cx="7273925" cy="4176712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/>
              <a:t>在类的定义中：</a:t>
            </a:r>
            <a:endParaRPr lang="en-US" altLang="zh-CN" sz="2800" b="1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600" b="1" dirty="0"/>
              <a:t>数据成员对</a:t>
            </a:r>
            <a:r>
              <a:rPr lang="zh-CN" altLang="en-US" sz="2600" b="1" dirty="0">
                <a:solidFill>
                  <a:srgbClr val="0000FF"/>
                </a:solidFill>
              </a:rPr>
              <a:t>该类的每个对象</a:t>
            </a:r>
            <a:r>
              <a:rPr lang="zh-CN" altLang="en-US" sz="2600" b="1" dirty="0"/>
              <a:t>都有一个拷贝</a:t>
            </a:r>
            <a:endParaRPr lang="en-US" altLang="zh-CN" sz="2600" b="1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600" b="1" dirty="0"/>
              <a:t>而成员函数对</a:t>
            </a:r>
            <a:r>
              <a:rPr lang="zh-CN" altLang="en-US" sz="2600" b="1" dirty="0">
                <a:solidFill>
                  <a:srgbClr val="0000FF"/>
                </a:solidFill>
              </a:rPr>
              <a:t>该类的所有对象</a:t>
            </a:r>
            <a:r>
              <a:rPr lang="zh-CN" altLang="en-US" sz="2600" b="1" dirty="0"/>
              <a:t>仅有一个拷贝</a:t>
            </a:r>
            <a:endParaRPr lang="zh-CN" altLang="en-US" sz="2600" b="1" dirty="0"/>
          </a:p>
          <a:p>
            <a:pPr lvl="1"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cs typeface="Times New Roman" panose="02020603050405020304" pitchFamily="18" charset="0"/>
              </a:rPr>
              <a:t>     </a:t>
            </a:r>
            <a:r>
              <a:rPr lang="zh-CN" altLang="en-US" sz="2000" b="1" dirty="0">
                <a:cs typeface="Times New Roman" panose="02020603050405020304" pitchFamily="18" charset="0"/>
              </a:rPr>
              <a:t>例如：</a:t>
            </a:r>
            <a:r>
              <a:rPr lang="en-GB" altLang="en-US" sz="2000" b="1" dirty="0">
                <a:cs typeface="Times New Roman" panose="02020603050405020304" pitchFamily="18" charset="0"/>
              </a:rPr>
              <a:t>class A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   </a:t>
            </a:r>
            <a:r>
              <a:rPr lang="zh-CN" altLang="en-US" sz="2000" b="1" dirty="0">
                <a:cs typeface="Times New Roman" panose="02020603050405020304" pitchFamily="18" charset="0"/>
              </a:rPr>
              <a:t>      </a:t>
            </a:r>
            <a:r>
              <a:rPr lang="en-GB" altLang="en-US" sz="2000" b="1" dirty="0">
                <a:cs typeface="Times New Roman" panose="02020603050405020304" pitchFamily="18" charset="0"/>
              </a:rPr>
              <a:t>{	public: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               void f();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               void g(int i) { x = i;</a:t>
            </a:r>
            <a:r>
              <a:rPr lang="zh-CN" altLang="en-US" sz="2000" b="1" dirty="0">
                <a:cs typeface="Times New Roman" panose="02020603050405020304" pitchFamily="18" charset="0"/>
              </a:rPr>
              <a:t> </a:t>
            </a:r>
            <a:r>
              <a:rPr lang="en-GB" altLang="en-US" sz="2000" b="1" dirty="0">
                <a:cs typeface="Times New Roman" panose="02020603050405020304" pitchFamily="18" charset="0"/>
              </a:rPr>
              <a:t> f(); };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                private: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               int x, y, z;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    </a:t>
            </a:r>
            <a:r>
              <a:rPr lang="zh-CN" altLang="en-US" sz="2000" b="1" dirty="0">
                <a:cs typeface="Times New Roman" panose="02020603050405020304" pitchFamily="18" charset="0"/>
              </a:rPr>
              <a:t>     </a:t>
            </a:r>
            <a:r>
              <a:rPr lang="en-GB" altLang="en-US" sz="2000" b="1" dirty="0">
                <a:cs typeface="Times New Roman" panose="02020603050405020304" pitchFamily="18" charset="0"/>
              </a:rPr>
              <a:t>};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  </a:t>
            </a:r>
            <a:r>
              <a:rPr lang="zh-CN" altLang="en-US" sz="2000" b="1" dirty="0">
                <a:cs typeface="Times New Roman" panose="02020603050405020304" pitchFamily="18" charset="0"/>
              </a:rPr>
              <a:t>  </a:t>
            </a:r>
            <a:r>
              <a:rPr lang="en-GB" altLang="en-US" sz="2000" b="1" dirty="0">
                <a:cs typeface="Times New Roman" panose="02020603050405020304" pitchFamily="18" charset="0"/>
              </a:rPr>
              <a:t>     A a, b;</a:t>
            </a:r>
            <a:endParaRPr lang="en-GB" altLang="en-US" sz="2000" b="1" dirty="0">
              <a:ea typeface="Times New Roman" panose="02020603050405020304" pitchFamily="18" charset="0"/>
            </a:endParaRPr>
          </a:p>
        </p:txBody>
      </p:sp>
      <p:grpSp>
        <p:nvGrpSpPr>
          <p:cNvPr id="52227" name="Group 4"/>
          <p:cNvGrpSpPr/>
          <p:nvPr/>
        </p:nvGrpSpPr>
        <p:grpSpPr>
          <a:xfrm>
            <a:off x="4355976" y="4282311"/>
            <a:ext cx="4268788" cy="1682750"/>
            <a:chOff x="0" y="0"/>
            <a:chExt cx="2281" cy="967"/>
          </a:xfrm>
        </p:grpSpPr>
        <p:grpSp>
          <p:nvGrpSpPr>
            <p:cNvPr id="52229" name="Group 5"/>
            <p:cNvGrpSpPr/>
            <p:nvPr/>
          </p:nvGrpSpPr>
          <p:grpSpPr>
            <a:xfrm>
              <a:off x="502" y="332"/>
              <a:ext cx="1779" cy="635"/>
              <a:chOff x="0" y="0"/>
              <a:chExt cx="1008" cy="374"/>
            </a:xfrm>
          </p:grpSpPr>
          <p:sp>
            <p:nvSpPr>
              <p:cNvPr id="52238" name="Rectangle 6"/>
              <p:cNvSpPr/>
              <p:nvPr/>
            </p:nvSpPr>
            <p:spPr>
              <a:xfrm>
                <a:off x="0" y="0"/>
                <a:ext cx="288" cy="374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chemeClr val="tx2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24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20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0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1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239" name="Line 7"/>
              <p:cNvSpPr/>
              <p:nvPr/>
            </p:nvSpPr>
            <p:spPr>
              <a:xfrm>
                <a:off x="0" y="124"/>
                <a:ext cx="288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40" name="Line 8"/>
              <p:cNvSpPr/>
              <p:nvPr/>
            </p:nvSpPr>
            <p:spPr>
              <a:xfrm>
                <a:off x="0" y="249"/>
                <a:ext cx="288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41" name="Rectangle 9"/>
              <p:cNvSpPr/>
              <p:nvPr/>
            </p:nvSpPr>
            <p:spPr>
              <a:xfrm>
                <a:off x="720" y="0"/>
                <a:ext cx="288" cy="374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chemeClr val="tx2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24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20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0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1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242" name="Line 10"/>
              <p:cNvSpPr/>
              <p:nvPr/>
            </p:nvSpPr>
            <p:spPr>
              <a:xfrm>
                <a:off x="720" y="124"/>
                <a:ext cx="288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43" name="Line 11"/>
              <p:cNvSpPr/>
              <p:nvPr/>
            </p:nvSpPr>
            <p:spPr>
              <a:xfrm>
                <a:off x="720" y="249"/>
                <a:ext cx="288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2230" name="Text Box 12"/>
            <p:cNvSpPr txBox="1"/>
            <p:nvPr/>
          </p:nvSpPr>
          <p:spPr>
            <a:xfrm>
              <a:off x="0" y="281"/>
              <a:ext cx="332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a.x</a:t>
              </a:r>
              <a:endParaRPr lang="en-US" altLang="zh-CN" sz="20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31" name="Text Box 13"/>
            <p:cNvSpPr txBox="1"/>
            <p:nvPr/>
          </p:nvSpPr>
          <p:spPr>
            <a:xfrm>
              <a:off x="13" y="494"/>
              <a:ext cx="329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a.y</a:t>
              </a:r>
              <a:endParaRPr lang="en-US" altLang="zh-CN" sz="20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32" name="Text Box 14"/>
            <p:cNvSpPr txBox="1"/>
            <p:nvPr/>
          </p:nvSpPr>
          <p:spPr>
            <a:xfrm>
              <a:off x="13" y="725"/>
              <a:ext cx="32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a.z</a:t>
              </a:r>
              <a:endParaRPr lang="en-US" altLang="zh-CN" sz="20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33" name="Text Box 15"/>
            <p:cNvSpPr txBox="1"/>
            <p:nvPr/>
          </p:nvSpPr>
          <p:spPr>
            <a:xfrm>
              <a:off x="627" y="10"/>
              <a:ext cx="190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a</a:t>
              </a:r>
              <a:endParaRPr lang="en-US" altLang="zh-CN" sz="20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34" name="Text Box 16"/>
            <p:cNvSpPr txBox="1"/>
            <p:nvPr/>
          </p:nvSpPr>
          <p:spPr>
            <a:xfrm>
              <a:off x="1361" y="272"/>
              <a:ext cx="336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b.x</a:t>
              </a:r>
              <a:endParaRPr lang="en-US" altLang="zh-CN" sz="20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35" name="Text Box 17"/>
            <p:cNvSpPr txBox="1"/>
            <p:nvPr/>
          </p:nvSpPr>
          <p:spPr>
            <a:xfrm>
              <a:off x="1374" y="486"/>
              <a:ext cx="333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b.y</a:t>
              </a:r>
              <a:endParaRPr lang="en-US" altLang="zh-CN" sz="20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36" name="Text Box 18"/>
            <p:cNvSpPr txBox="1"/>
            <p:nvPr/>
          </p:nvSpPr>
          <p:spPr>
            <a:xfrm>
              <a:off x="1374" y="717"/>
              <a:ext cx="326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b.z</a:t>
              </a:r>
              <a:endParaRPr lang="en-US" altLang="zh-CN" sz="20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37" name="Text Box 19"/>
            <p:cNvSpPr txBox="1"/>
            <p:nvPr/>
          </p:nvSpPr>
          <p:spPr>
            <a:xfrm>
              <a:off x="1988" y="0"/>
              <a:ext cx="195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b</a:t>
              </a:r>
              <a:endParaRPr lang="en-US" altLang="zh-CN" sz="20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6.3.3 this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指针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body"/>
          </p:nvPr>
        </p:nvSpPr>
        <p:spPr>
          <a:xfrm>
            <a:off x="447675" y="1714500"/>
            <a:ext cx="8248650" cy="41814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spcBef>
                <a:spcPts val="600"/>
              </a:spcBef>
            </a:pP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那么问题来了</a:t>
            </a:r>
            <a:r>
              <a:rPr lang="zh-CN" altLang="en-US" sz="2800" b="1" dirty="0">
                <a:cs typeface="Times New Roman" panose="02020603050405020304" pitchFamily="18" charset="0"/>
              </a:rPr>
              <a:t>：成员函数怎样知道自己的对象呢？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cs typeface="Times New Roman" panose="02020603050405020304" pitchFamily="18" charset="0"/>
              </a:rPr>
              <a:t>每个成员函数都有一个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隐藏的形参</a:t>
            </a:r>
            <a:r>
              <a:rPr lang="en-GB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this</a:t>
            </a:r>
            <a:r>
              <a:rPr lang="zh-CN" altLang="en-US" sz="2400" b="1" dirty="0">
                <a:cs typeface="Times New Roman" panose="02020603050405020304" pitchFamily="18" charset="0"/>
              </a:rPr>
              <a:t>，其类型</a:t>
            </a:r>
            <a:r>
              <a:rPr lang="zh-CN" altLang="en-US" sz="2400" b="1" dirty="0">
                <a:cs typeface="Times New Roman" panose="02020603050405020304" pitchFamily="18" charset="0"/>
                <a:sym typeface="Arial" panose="020B0604020202020204" pitchFamily="34" charset="0"/>
              </a:rPr>
              <a:t>为：   </a:t>
            </a:r>
            <a:endParaRPr lang="en-US" altLang="zh-CN" sz="2400" b="1" dirty="0"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  <a:buNone/>
            </a:pPr>
            <a:r>
              <a:rPr lang="en-GB" altLang="en-US" sz="2400" b="1" dirty="0">
                <a:solidFill>
                  <a:srgbClr val="0070C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    &lt;</a:t>
            </a:r>
            <a:r>
              <a:rPr lang="zh-CN" altLang="en-US" sz="2400" b="1" dirty="0">
                <a:solidFill>
                  <a:srgbClr val="0070C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类名</a:t>
            </a:r>
            <a:r>
              <a:rPr lang="en-GB" altLang="en-US" sz="2400" b="1" dirty="0">
                <a:solidFill>
                  <a:srgbClr val="0070C0"/>
                </a:solidFill>
                <a:cs typeface="Times New Roman" panose="02020603050405020304" pitchFamily="18" charset="0"/>
                <a:sym typeface="Arial" panose="020B0604020202020204" pitchFamily="34" charset="0"/>
              </a:rPr>
              <a:t>&gt; *const this</a:t>
            </a:r>
            <a:endParaRPr lang="en-GB" altLang="en-US" sz="2400" b="1" dirty="0"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  <a:buNone/>
            </a:pPr>
            <a:endParaRPr lang="en-GB" altLang="en-US" sz="2400" b="1" dirty="0"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 eaLnBrk="1" hangingPunct="1">
              <a:buNone/>
            </a:pPr>
            <a:r>
              <a:rPr lang="zh-CN" altLang="en-US" sz="2000" b="1" dirty="0">
                <a:cs typeface="Times New Roman" panose="02020603050405020304" pitchFamily="18" charset="0"/>
              </a:rPr>
              <a:t>             因此，类</a:t>
            </a:r>
            <a:r>
              <a:rPr lang="en-US" altLang="zh-CN" sz="2000" b="1" dirty="0"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cs typeface="Times New Roman" panose="02020603050405020304" pitchFamily="18" charset="0"/>
              </a:rPr>
              <a:t>的成员函数</a:t>
            </a:r>
            <a:r>
              <a:rPr lang="en-US" altLang="zh-CN" sz="2000" b="1" dirty="0">
                <a:cs typeface="Times New Roman" panose="02020603050405020304" pitchFamily="18" charset="0"/>
              </a:rPr>
              <a:t>g</a:t>
            </a:r>
            <a:r>
              <a:rPr lang="zh-CN" altLang="en-US" sz="2000" b="1" dirty="0">
                <a:cs typeface="Times New Roman" panose="02020603050405020304" pitchFamily="18" charset="0"/>
              </a:rPr>
              <a:t>的实际形式为：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lvl="3" eaLnBrk="1" hangingPunct="1">
              <a:buNone/>
            </a:pPr>
            <a:r>
              <a:rPr lang="en-GB" altLang="en-US" b="1" dirty="0">
                <a:cs typeface="Times New Roman" panose="02020603050405020304" pitchFamily="18" charset="0"/>
              </a:rPr>
              <a:t>void g(A *const this, int i) </a:t>
            </a:r>
            <a:endParaRPr lang="en-GB" altLang="en-US" b="1" dirty="0">
              <a:cs typeface="Times New Roman" panose="02020603050405020304" pitchFamily="18" charset="0"/>
            </a:endParaRPr>
          </a:p>
          <a:p>
            <a:pPr lvl="3" eaLnBrk="1" hangingPunct="1">
              <a:buNone/>
            </a:pPr>
            <a:r>
              <a:rPr lang="en-GB" altLang="en-US" b="1" dirty="0">
                <a:cs typeface="Times New Roman" panose="02020603050405020304" pitchFamily="18" charset="0"/>
              </a:rPr>
              <a:t>{  this-&gt;x = i; </a:t>
            </a:r>
            <a:endParaRPr lang="en-GB" altLang="en-US" b="1" dirty="0">
              <a:cs typeface="Times New Roman" panose="02020603050405020304" pitchFamily="18" charset="0"/>
            </a:endParaRPr>
          </a:p>
          <a:p>
            <a:pPr lvl="3" eaLnBrk="1" hangingPunct="1">
              <a:buNone/>
            </a:pPr>
            <a:r>
              <a:rPr lang="en-GB" altLang="en-US" b="1" dirty="0">
                <a:cs typeface="Times New Roman" panose="02020603050405020304" pitchFamily="18" charset="0"/>
              </a:rPr>
              <a:t>   this-&gt;f(); </a:t>
            </a:r>
            <a:endParaRPr lang="en-GB" altLang="en-US" b="1" dirty="0">
              <a:cs typeface="Times New Roman" panose="02020603050405020304" pitchFamily="18" charset="0"/>
            </a:endParaRPr>
          </a:p>
          <a:p>
            <a:pPr lvl="3" eaLnBrk="1" hangingPunct="1">
              <a:buNone/>
            </a:pPr>
            <a:r>
              <a:rPr lang="en-GB" altLang="en-US" b="1" dirty="0">
                <a:cs typeface="Times New Roman" panose="02020603050405020304" pitchFamily="18" charset="0"/>
              </a:rPr>
              <a:t>};</a:t>
            </a: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lvl="2" eaLnBrk="1" hangingPunct="1">
              <a:buNone/>
            </a:pPr>
            <a:r>
              <a:rPr lang="zh-CN" altLang="en-US" sz="2000" b="1" dirty="0">
                <a:cs typeface="Times New Roman" panose="02020603050405020304" pitchFamily="18" charset="0"/>
              </a:rPr>
              <a:t>       </a:t>
            </a:r>
            <a:r>
              <a:rPr lang="en-US" altLang="zh-CN" sz="2000" b="1" dirty="0">
                <a:cs typeface="Times New Roman" panose="02020603050405020304" pitchFamily="18" charset="0"/>
              </a:rPr>
              <a:t>//</a:t>
            </a:r>
            <a:r>
              <a:rPr lang="zh-CN" altLang="en-US" sz="2000" b="1" dirty="0">
                <a:cs typeface="Times New Roman" panose="02020603050405020304" pitchFamily="18" charset="0"/>
              </a:rPr>
              <a:t>函数调用 </a:t>
            </a:r>
            <a:r>
              <a:rPr lang="en-GB" altLang="en-US" sz="2000" b="1" dirty="0">
                <a:cs typeface="Times New Roman" panose="02020603050405020304" pitchFamily="18" charset="0"/>
              </a:rPr>
              <a:t>a.g(1)</a:t>
            </a:r>
            <a:r>
              <a:rPr lang="zh-CN" altLang="en-US" sz="2000" b="1" dirty="0">
                <a:cs typeface="Times New Roman" panose="02020603050405020304" pitchFamily="18" charset="0"/>
              </a:rPr>
              <a:t>会被编译成</a:t>
            </a:r>
            <a:r>
              <a:rPr lang="en-GB" altLang="en-US" sz="2000" b="1" dirty="0">
                <a:cs typeface="Times New Roman" panose="02020603050405020304" pitchFamily="18" charset="0"/>
              </a:rPr>
              <a:t>A::g(&amp;a,1)</a:t>
            </a:r>
            <a:r>
              <a:rPr lang="zh-CN" altLang="en-US" sz="2000" b="1" dirty="0">
                <a:cs typeface="Times New Roman" panose="02020603050405020304" pitchFamily="18" charset="0"/>
              </a:rPr>
              <a:t>的形式</a:t>
            </a: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6.3.3 this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指针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9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9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9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9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9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body"/>
          </p:nvPr>
        </p:nvSpPr>
        <p:spPr>
          <a:xfrm>
            <a:off x="539750" y="1259682"/>
            <a:ext cx="8053387" cy="24415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一般情况下，在类的成员函数中不必显式使用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指针来访问对象的成员（编译程序会自动加上）。但是，若在成员函数中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</a:t>
            </a:r>
            <a:r>
              <a:rPr lang="en-GB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所指向的对象作为整体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来操作，则需要显式地使用</a:t>
            </a: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指针。</a:t>
            </a:r>
            <a:r>
              <a:rPr lang="zh-CN" altLang="en-US" sz="2400" b="1" dirty="0">
                <a:cs typeface="Times New Roman" panose="02020603050405020304" pitchFamily="18" charset="0"/>
              </a:rPr>
              <a:t>例如：</a:t>
            </a:r>
            <a:r>
              <a:rPr lang="en-US" altLang="zh-CN" sz="2400" b="1" dirty="0">
                <a:cs typeface="Times New Roman" panose="02020603050405020304" pitchFamily="18" charset="0"/>
              </a:rPr>
              <a:t> P217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6.3.3 this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指针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15975" y="3018155"/>
            <a:ext cx="7501255" cy="340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 eaLnBrk="1" hangingPunct="1">
              <a:lnSpc>
                <a:spcPct val="11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void func(A *p) {</a:t>
            </a:r>
            <a:r>
              <a:rPr lang="zh-CN" altLang="en-US" sz="2000" b="1" dirty="0">
                <a:cs typeface="Times New Roman" panose="02020603050405020304" pitchFamily="18" charset="0"/>
              </a:rPr>
              <a:t> </a:t>
            </a:r>
            <a:r>
              <a:rPr lang="en-GB" altLang="en-US" sz="2000" b="1" dirty="0">
                <a:cs typeface="Times New Roman" panose="02020603050405020304" pitchFamily="18" charset="0"/>
              </a:rPr>
              <a:t>......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10000"/>
              </a:lnSpc>
              <a:buNone/>
            </a:pPr>
            <a:endParaRPr lang="en-GB" altLang="en-US" sz="1000" b="1" dirty="0"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class A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   public: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</a:t>
            </a:r>
            <a:r>
              <a:rPr lang="zh-CN" altLang="en-US" sz="2000" b="1" dirty="0">
                <a:cs typeface="Times New Roman" panose="02020603050405020304" pitchFamily="18" charset="0"/>
              </a:rPr>
              <a:t>    </a:t>
            </a:r>
            <a:r>
              <a:rPr lang="en-GB" altLang="en-US" sz="2000" b="1" dirty="0">
                <a:cs typeface="Times New Roman" panose="02020603050405020304" pitchFamily="18" charset="0"/>
              </a:rPr>
              <a:t>void </a:t>
            </a:r>
            <a:r>
              <a:rPr lang="en-US" altLang="en-GB" sz="2000" b="1" dirty="0">
                <a:cs typeface="Times New Roman" panose="02020603050405020304" pitchFamily="18" charset="0"/>
              </a:rPr>
              <a:t>g</a:t>
            </a:r>
            <a:r>
              <a:rPr lang="en-GB" altLang="en-US" sz="2000" b="1" dirty="0">
                <a:cs typeface="Times New Roman" panose="02020603050405020304" pitchFamily="18" charset="0"/>
              </a:rPr>
              <a:t>() { </a:t>
            </a:r>
            <a:r>
              <a:rPr lang="en-US" altLang="en-GB" sz="2000" b="1" dirty="0">
                <a:cs typeface="Times New Roman" panose="02020603050405020304" pitchFamily="18" charset="0"/>
              </a:rPr>
              <a:t>x=1;</a:t>
            </a:r>
            <a:r>
              <a:rPr lang="en-GB" altLang="en-US" sz="2000" b="1" dirty="0">
                <a:cs typeface="Times New Roman" panose="02020603050405020304" pitchFamily="18" charset="0"/>
              </a:rPr>
              <a:t> func(?);  }  //</a:t>
            </a:r>
            <a:r>
              <a:rPr lang="zh-CN" altLang="en-US" sz="2000" b="1" dirty="0">
                <a:cs typeface="Times New Roman" panose="02020603050405020304" pitchFamily="18" charset="0"/>
              </a:rPr>
              <a:t>若以自己为实参，</a:t>
            </a:r>
            <a:r>
              <a:rPr lang="en-GB" altLang="en-US" sz="2000" b="1" dirty="0">
                <a:cs typeface="Times New Roman" panose="02020603050405020304" pitchFamily="18" charset="0"/>
              </a:rPr>
              <a:t>“?”</a:t>
            </a:r>
            <a:r>
              <a:rPr lang="zh-CN" altLang="en-US" sz="2000" b="1" dirty="0">
                <a:cs typeface="Times New Roman" panose="02020603050405020304" pitchFamily="18" charset="0"/>
              </a:rPr>
              <a:t>应写什么？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buNone/>
            </a:pPr>
            <a:endParaRPr lang="en-GB" altLang="en-US" sz="2000" b="1" dirty="0"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A a, b;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a.</a:t>
            </a:r>
            <a:r>
              <a:rPr lang="en-US" altLang="en-GB" sz="2000" b="1" dirty="0">
                <a:cs typeface="Times New Roman" panose="02020603050405020304" pitchFamily="18" charset="0"/>
              </a:rPr>
              <a:t>g</a:t>
            </a:r>
            <a:r>
              <a:rPr lang="en-GB" altLang="en-US" sz="2000" b="1" dirty="0">
                <a:cs typeface="Times New Roman" panose="02020603050405020304" pitchFamily="18" charset="0"/>
              </a:rPr>
              <a:t>();    //</a:t>
            </a:r>
            <a:r>
              <a:rPr lang="zh-CN" altLang="en-US" sz="2000" b="1" dirty="0">
                <a:cs typeface="Times New Roman" panose="02020603050405020304" pitchFamily="18" charset="0"/>
              </a:rPr>
              <a:t>在</a:t>
            </a:r>
            <a:r>
              <a:rPr lang="en-US" altLang="en-GB" sz="2000" b="1" dirty="0">
                <a:cs typeface="Times New Roman" panose="02020603050405020304" pitchFamily="18" charset="0"/>
              </a:rPr>
              <a:t>g</a:t>
            </a:r>
            <a:r>
              <a:rPr lang="zh-CN" altLang="en-US" sz="2000" b="1" dirty="0">
                <a:cs typeface="Times New Roman" panose="02020603050405020304" pitchFamily="18" charset="0"/>
              </a:rPr>
              <a:t>中调用</a:t>
            </a:r>
            <a:r>
              <a:rPr lang="en-GB" altLang="en-US" sz="2000" b="1" dirty="0">
                <a:cs typeface="Times New Roman" panose="02020603050405020304" pitchFamily="18" charset="0"/>
              </a:rPr>
              <a:t>func(&amp;a)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b.</a:t>
            </a:r>
            <a:r>
              <a:rPr lang="en-US" altLang="en-GB" sz="2000" b="1" dirty="0">
                <a:cs typeface="Times New Roman" panose="02020603050405020304" pitchFamily="18" charset="0"/>
              </a:rPr>
              <a:t>g</a:t>
            </a:r>
            <a:r>
              <a:rPr lang="en-GB" altLang="en-US" sz="2000" b="1" dirty="0">
                <a:cs typeface="Times New Roman" panose="02020603050405020304" pitchFamily="18" charset="0"/>
              </a:rPr>
              <a:t>();    //</a:t>
            </a:r>
            <a:r>
              <a:rPr lang="zh-CN" altLang="en-US" sz="2000" b="1" dirty="0">
                <a:cs typeface="Times New Roman" panose="02020603050405020304" pitchFamily="18" charset="0"/>
              </a:rPr>
              <a:t>在</a:t>
            </a:r>
            <a:r>
              <a:rPr lang="en-US" altLang="en-GB" sz="2000" b="1" dirty="0">
                <a:cs typeface="Times New Roman" panose="02020603050405020304" pitchFamily="18" charset="0"/>
              </a:rPr>
              <a:t>g</a:t>
            </a:r>
            <a:r>
              <a:rPr lang="zh-CN" altLang="en-US" sz="2000" b="1" dirty="0">
                <a:cs typeface="Times New Roman" panose="02020603050405020304" pitchFamily="18" charset="0"/>
              </a:rPr>
              <a:t>中调用</a:t>
            </a:r>
            <a:r>
              <a:rPr lang="en-GB" altLang="en-US" sz="2000" b="1" dirty="0">
                <a:cs typeface="Times New Roman" panose="02020603050405020304" pitchFamily="18" charset="0"/>
              </a:rPr>
              <a:t>func(&amp;b)</a:t>
            </a:r>
            <a:endParaRPr lang="en-GB" altLang="en-US" sz="2000" b="1" dirty="0">
              <a:ea typeface="Times New Roman" panose="02020603050405020304" pitchFamily="18" charset="0"/>
            </a:endParaRPr>
          </a:p>
        </p:txBody>
      </p:sp>
      <p:sp>
        <p:nvSpPr>
          <p:cNvPr id="5" name="Text Box 3"/>
          <p:cNvSpPr txBox="1"/>
          <p:nvPr/>
        </p:nvSpPr>
        <p:spPr>
          <a:xfrm>
            <a:off x="6444208" y="5491835"/>
            <a:ext cx="1616075" cy="3968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000" b="1" dirty="0">
                <a:ea typeface="宋体" panose="02010600030101010101" pitchFamily="2" charset="-122"/>
              </a:rPr>
              <a:t> func(this);</a:t>
            </a:r>
            <a:endParaRPr lang="en-US" altLang="zh-CN" sz="2000" b="1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154238"/>
            <a:ext cx="7994650" cy="37449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441325" marR="0" lvl="0" indent="-441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面向对象的基本内容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841375" marR="0" lvl="1" indent="-441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对象</a:t>
            </a:r>
            <a:r>
              <a:rPr kumimoji="0" lang="en-GB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/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类</a:t>
            </a:r>
            <a:r>
              <a:rPr kumimoji="0" lang="en-GB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(Object</a:t>
            </a: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/</a:t>
            </a:r>
            <a:r>
              <a:rPr kumimoji="0" lang="en-GB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Class</a:t>
            </a:r>
            <a:r>
              <a:rPr kumimoji="0" lang="en-GB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393825" marR="0" lvl="2" indent="-3638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对象是由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数据及能对其实施的操作（成员函数）所构成的封装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体，属于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值的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范畴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393825" marR="0" lvl="2" indent="-3638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类（对象的类型）描述了一组具有相同特征的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对象，属于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类型的范畴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。 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22987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841375" marR="0" lvl="1" indent="-441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继承</a:t>
            </a:r>
            <a:r>
              <a:rPr kumimoji="0" lang="en-GB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(Inheritance)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393825" marR="0" lvl="2" indent="-3638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在定义一个类时，可以利用已有类的一些特征描述。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393825" marR="0" lvl="2" indent="-3638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父类（基类）与子类（派生类）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面向对象的思想</a:t>
            </a: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P204</a:t>
            </a:r>
            <a:endParaRPr kumimoji="0" lang="en-US" altLang="zh-CN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18000"/>
          </a:blip>
          <a:srcRect l="5102" t="7767" r="5281" b="18401"/>
          <a:stretch>
            <a:fillRect/>
          </a:stretch>
        </p:blipFill>
        <p:spPr>
          <a:xfrm>
            <a:off x="35560" y="1196975"/>
            <a:ext cx="9067800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>
          <a:xfrm>
            <a:off x="1524000" y="2348880"/>
            <a:ext cx="5429250" cy="32829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en-US" altLang="zh-CN" sz="2800" b="1" dirty="0"/>
              <a:t>6.1 </a:t>
            </a:r>
            <a:r>
              <a:rPr lang="zh-CN" altLang="en-US" sz="2800" b="1" dirty="0"/>
              <a:t>面向对象的思想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/>
              <a:t>6.2 </a:t>
            </a:r>
            <a:r>
              <a:rPr lang="zh-CN" altLang="en-US" sz="2800" b="1" dirty="0"/>
              <a:t>类</a:t>
            </a:r>
            <a:endParaRPr lang="en-US" altLang="zh-CN" sz="2800" b="1" dirty="0"/>
          </a:p>
          <a:p>
            <a:pPr eaLnBrk="1" hangingPunct="1">
              <a:buNone/>
            </a:pPr>
            <a:r>
              <a:rPr lang="en-US" altLang="zh-CN" sz="2800" b="1" dirty="0"/>
              <a:t>6.3 </a:t>
            </a:r>
            <a:r>
              <a:rPr lang="zh-CN" altLang="en-US" sz="2800" b="1" dirty="0"/>
              <a:t>对象</a:t>
            </a:r>
            <a:endParaRPr lang="zh-CN" altLang="en-US" sz="2800" b="1" dirty="0"/>
          </a:p>
          <a:p>
            <a:pPr eaLnBrk="1" hangingPunct="1">
              <a:buNone/>
            </a:pPr>
            <a:r>
              <a:rPr lang="en-US" altLang="zh-CN" sz="2800" b="1" dirty="0">
                <a:solidFill>
                  <a:srgbClr val="0070C0"/>
                </a:solidFill>
              </a:rPr>
              <a:t>6.4 </a:t>
            </a:r>
            <a:r>
              <a:rPr lang="zh-CN" altLang="en-US" sz="2800" b="1" dirty="0">
                <a:solidFill>
                  <a:srgbClr val="0070C0"/>
                </a:solidFill>
              </a:rPr>
              <a:t>对象的初始化和消亡前处理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eaLnBrk="1" hangingPunct="1">
              <a:buNone/>
            </a:pPr>
            <a:r>
              <a:rPr lang="en-US" altLang="zh-CN" sz="2800" b="1" dirty="0"/>
              <a:t>6.5 </a:t>
            </a:r>
            <a:r>
              <a:rPr lang="zh-CN" altLang="en-US" sz="2800" b="1" dirty="0"/>
              <a:t>类作为模块</a:t>
            </a:r>
            <a:r>
              <a:rPr lang="en-US" altLang="zh-CN" sz="2800" b="1" dirty="0"/>
              <a:t> </a:t>
            </a:r>
            <a:endParaRPr lang="en-US" altLang="zh-CN" sz="2800" b="1" dirty="0"/>
          </a:p>
          <a:p>
            <a:pPr eaLnBrk="1" hangingPunct="1">
              <a:buNone/>
            </a:pPr>
            <a:r>
              <a:rPr lang="en-US" altLang="zh-CN" sz="2800" b="1" dirty="0"/>
              <a:t>6.6 </a:t>
            </a:r>
            <a:r>
              <a:rPr lang="zh-CN" altLang="en-US" sz="2800" b="1" dirty="0"/>
              <a:t>进一步讨论</a:t>
            </a:r>
            <a:endParaRPr lang="en-US" altLang="zh-CN" sz="2800" b="1" dirty="0"/>
          </a:p>
        </p:txBody>
      </p:sp>
      <p:sp>
        <p:nvSpPr>
          <p:cNvPr id="5" name="矩形 4"/>
          <p:cNvSpPr/>
          <p:nvPr/>
        </p:nvSpPr>
        <p:spPr>
          <a:xfrm>
            <a:off x="3248561" y="112474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zh-CN" sz="4800" b="1" dirty="0"/>
              <a:t>本章内容</a:t>
            </a:r>
            <a:endParaRPr lang="zh-CN" altLang="en-US" sz="4800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05" y="1341054"/>
            <a:ext cx="7848600" cy="4151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当对象被创建时，需要初始化它的数据成员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构造函数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进行对象初始化。它是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特殊的成员函数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名字与类名相同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、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无返回值类型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创建对象时，构造函数会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自动被调用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，且它只能被调用这一次。例如： 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class A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{   int x;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public</a:t>
            </a: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:</a:t>
            </a:r>
            <a:endParaRPr kumimoji="0" lang="en-US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A() { x = 0; }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构造函数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};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A 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;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创建对象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：为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分配内存，然后调用构造函数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A()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构造函数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56250"/>
            <a:ext cx="9039860" cy="10179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0518" y="1024181"/>
            <a:ext cx="8462963" cy="4954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5143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构造函数可以重载，其中，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不带参数的（或所有参数都有默认值的）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构造函数被称为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默认构造函数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如果类中未提供任何构造函数，则编译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器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会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隐式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地为之提供一个默认构造函数。</a:t>
            </a: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在创建对象时，可以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显式地指定调用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某个构造函数。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若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没有指定，则调用默认构造函数</a:t>
            </a:r>
            <a:r>
              <a:rPr kumimoji="0" lang="zh-CN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。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1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  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51435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例如：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class A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1435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            {   int x, y;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1435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	                      public: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1435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		                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A() {  x = y = 0;  }  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默认构造函数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marR="0" lvl="1" indent="-285750" algn="l" defTabSz="51435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		                   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A(int x1, int y1) {  x = x1; y = y1;  }</a:t>
            </a:r>
            <a:r>
              <a:rPr kumimoji="0" lang="en-US" alt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en-GB" altLang="en-US" sz="2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GB" sz="2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Times New Roman" panose="02020603050405020304" pitchFamily="18" charset="0"/>
                <a:sym typeface="+mn-ea"/>
              </a:rPr>
              <a:t>显</a:t>
            </a:r>
            <a:r>
              <a:rPr lang="zh-CN" altLang="en-US" sz="20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Times New Roman" panose="02020603050405020304" pitchFamily="18" charset="0"/>
                <a:sym typeface="+mn-ea"/>
              </a:rPr>
              <a:t>式构造函数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1435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                ......		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51435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            };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339340" y="332740"/>
            <a:ext cx="6010275" cy="835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构造函数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/>
          <p:nvPr/>
        </p:nvSpPr>
        <p:spPr>
          <a:xfrm>
            <a:off x="0" y="0"/>
            <a:ext cx="2707371" cy="184467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62467" name="Rectangle 2"/>
          <p:cNvSpPr>
            <a:spLocks noGrp="1"/>
          </p:cNvSpPr>
          <p:nvPr>
            <p:ph type="body"/>
          </p:nvPr>
        </p:nvSpPr>
        <p:spPr>
          <a:xfrm>
            <a:off x="16321" y="-17585"/>
            <a:ext cx="9452223" cy="65532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class A</a:t>
            </a:r>
            <a:r>
              <a:rPr lang="en-US" altLang="en-GB" sz="2000" b="1" dirty="0">
                <a:cs typeface="Times New Roman" panose="02020603050405020304" pitchFamily="18" charset="0"/>
              </a:rPr>
              <a:t>  //P220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       ......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public: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A();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A(int i);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   A(char *p);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A a1;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调用默认构造函数。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不能写成</a:t>
            </a:r>
            <a:r>
              <a:rPr lang="en-GB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A a1();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A a2(1);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</a:t>
            </a:r>
            <a:r>
              <a:rPr lang="en-GB" altLang="en-US" sz="2000" b="1" dirty="0">
                <a:cs typeface="Times New Roman" panose="02020603050405020304" pitchFamily="18" charset="0"/>
              </a:rPr>
              <a:t>A(int i)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A a3("abcd");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</a:t>
            </a:r>
            <a:r>
              <a:rPr lang="en-GB" altLang="en-US" sz="2000" b="1" dirty="0">
                <a:cs typeface="Times New Roman" panose="02020603050405020304" pitchFamily="18" charset="0"/>
              </a:rPr>
              <a:t>A(char *)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A a[4];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调用对象</a:t>
            </a:r>
            <a:r>
              <a:rPr lang="en-US" altLang="zh-CN" sz="2000" b="1" dirty="0">
                <a:cs typeface="Times New Roman" panose="02020603050405020304" pitchFamily="18" charset="0"/>
              </a:rPr>
              <a:t>a[0]</a:t>
            </a:r>
            <a:r>
              <a:rPr lang="zh-CN" altLang="en-US" sz="2000" b="1" dirty="0"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cs typeface="Times New Roman" panose="02020603050405020304" pitchFamily="18" charset="0"/>
              </a:rPr>
              <a:t>a[1]</a:t>
            </a:r>
            <a:r>
              <a:rPr lang="zh-CN" altLang="en-US" sz="2000" b="1" dirty="0"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cs typeface="Times New Roman" panose="02020603050405020304" pitchFamily="18" charset="0"/>
              </a:rPr>
              <a:t>a[2]</a:t>
            </a:r>
            <a:r>
              <a:rPr lang="zh-CN" altLang="en-US" sz="2000" b="1" dirty="0"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cs typeface="Times New Roman" panose="02020603050405020304" pitchFamily="18" charset="0"/>
              </a:rPr>
              <a:t>a[3]</a:t>
            </a:r>
            <a:r>
              <a:rPr lang="zh-CN" altLang="en-US" sz="2000" b="1" dirty="0">
                <a:cs typeface="Times New Roman" panose="02020603050405020304" pitchFamily="18" charset="0"/>
              </a:rPr>
              <a:t>的默认构造函数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</a:t>
            </a:r>
            <a:r>
              <a:rPr lang="en-US" altLang="zh-CN" sz="2000" b="1" dirty="0">
                <a:cs typeface="Times New Roman" panose="02020603050405020304" pitchFamily="18" charset="0"/>
              </a:rPr>
              <a:t>b[0]</a:t>
            </a:r>
            <a:r>
              <a:rPr lang="zh-CN" altLang="en-US" sz="2000" b="1" dirty="0"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cs typeface="Times New Roman" panose="02020603050405020304" pitchFamily="18" charset="0"/>
              </a:rPr>
              <a:t>A()</a:t>
            </a:r>
            <a:r>
              <a:rPr lang="zh-CN" altLang="en-US" sz="2000" b="1" dirty="0"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cs typeface="Times New Roman" panose="02020603050405020304" pitchFamily="18" charset="0"/>
              </a:rPr>
              <a:t>b[1]</a:t>
            </a:r>
            <a:r>
              <a:rPr lang="zh-CN" altLang="en-US" sz="2000" b="1" dirty="0"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cs typeface="Times New Roman" panose="02020603050405020304" pitchFamily="18" charset="0"/>
              </a:rPr>
              <a:t>A(int)</a:t>
            </a:r>
            <a:r>
              <a:rPr lang="zh-CN" altLang="en-US" sz="2000" b="1" dirty="0"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cs typeface="Times New Roman" panose="02020603050405020304" pitchFamily="18" charset="0"/>
              </a:rPr>
              <a:t>b[2]</a:t>
            </a:r>
            <a:r>
              <a:rPr lang="zh-CN" altLang="en-US" sz="2000" b="1" dirty="0"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cs typeface="Times New Roman" panose="02020603050405020304" pitchFamily="18" charset="0"/>
              </a:rPr>
              <a:t>A(char *)</a:t>
            </a:r>
            <a:r>
              <a:rPr lang="zh-CN" altLang="en-US" sz="2000" b="1" dirty="0"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cs typeface="Times New Roman" panose="02020603050405020304" pitchFamily="18" charset="0"/>
              </a:rPr>
              <a:t>b[3]</a:t>
            </a:r>
            <a:r>
              <a:rPr lang="zh-CN" altLang="en-US" sz="2000" b="1" dirty="0"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cs typeface="Times New Roman" panose="02020603050405020304" pitchFamily="18" charset="0"/>
              </a:rPr>
              <a:t>A(int)</a:t>
            </a:r>
            <a:r>
              <a:rPr lang="zh-CN" altLang="en-US" sz="2000" b="1" dirty="0"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cs typeface="Times New Roman" panose="02020603050405020304" pitchFamily="18" charset="0"/>
              </a:rPr>
              <a:t>b[4]</a:t>
            </a:r>
            <a:r>
              <a:rPr lang="zh-CN" altLang="en-US" sz="2000" b="1" dirty="0"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cs typeface="Times New Roman" panose="02020603050405020304" pitchFamily="18" charset="0"/>
              </a:rPr>
              <a:t>A(char *)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A b[5]={ A(),  A(1),  A("abcd"),  2,  "xyz“ }; 	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A *p1=new A;</a:t>
            </a:r>
            <a:r>
              <a:rPr lang="en-GB" altLang="en-US" sz="2000" b="1" dirty="0">
                <a:cs typeface="Times New Roman" panose="02020603050405020304" pitchFamily="18" charset="0"/>
              </a:rPr>
              <a:t>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调用默认构造函数。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A *p2=new A(2);</a:t>
            </a:r>
            <a:r>
              <a:rPr lang="en-GB" altLang="en-US" sz="2000" b="1" dirty="0">
                <a:cs typeface="Times New Roman" panose="02020603050405020304" pitchFamily="18" charset="0"/>
              </a:rPr>
              <a:t>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</a:t>
            </a:r>
            <a:r>
              <a:rPr lang="en-GB" altLang="en-US" sz="2000" b="1" dirty="0">
                <a:cs typeface="Times New Roman" panose="02020603050405020304" pitchFamily="18" charset="0"/>
              </a:rPr>
              <a:t>A(int i)</a:t>
            </a:r>
            <a:r>
              <a:rPr lang="zh-CN" altLang="en-US" sz="2000" b="1" dirty="0"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A *p3=new A("xyz");</a:t>
            </a:r>
            <a:r>
              <a:rPr lang="en-GB" altLang="en-US" sz="2000" b="1" dirty="0">
                <a:cs typeface="Times New Roman" panose="02020603050405020304" pitchFamily="18" charset="0"/>
              </a:rPr>
              <a:t>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</a:t>
            </a:r>
            <a:r>
              <a:rPr lang="en-GB" altLang="en-US" sz="2000" b="1" dirty="0">
                <a:cs typeface="Times New Roman" panose="02020603050405020304" pitchFamily="18" charset="0"/>
              </a:rPr>
              <a:t>A(char *)</a:t>
            </a:r>
            <a:r>
              <a:rPr lang="zh-CN" altLang="en-US" sz="2000" b="1" dirty="0"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A *p4=new A[20];  //</a:t>
            </a:r>
            <a:r>
              <a:rPr lang="zh-CN" altLang="en-US" sz="2000" b="1" dirty="0">
                <a:cs typeface="Times New Roman" panose="02020603050405020304" pitchFamily="18" charset="0"/>
              </a:rPr>
              <a:t>创建动态对象数组时调用各对象的默认构造函数！</a:t>
            </a:r>
            <a:endParaRPr lang="zh-CN" altLang="en-US" sz="2000" b="1" dirty="0">
              <a:ea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524000" y="6248400"/>
            <a:ext cx="1334872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51910" y="621030"/>
            <a:ext cx="522478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>
                <a:solidFill>
                  <a:schemeClr val="tx2">
                    <a:lumMod val="95000"/>
                    <a:lumOff val="5000"/>
                  </a:schemeClr>
                </a:solidFill>
              </a:rPr>
              <a:t>在创建一个对象时，对象类的构造函数会被自动调用来对该对象进行初始化。至于调用对象类的哪一个构造函数，这可以在</a:t>
            </a:r>
            <a:r>
              <a:rPr lang="zh-CN" altLang="en-US" sz="2200">
                <a:solidFill>
                  <a:srgbClr val="C00000"/>
                </a:solidFill>
              </a:rPr>
              <a:t>创建对象时指定</a:t>
            </a:r>
            <a:r>
              <a:rPr lang="zh-CN" altLang="en-US" sz="2200">
                <a:solidFill>
                  <a:schemeClr val="tx2">
                    <a:lumMod val="95000"/>
                    <a:lumOff val="5000"/>
                  </a:schemeClr>
                </a:solidFill>
              </a:rPr>
              <a:t>。例如:</a:t>
            </a:r>
            <a:endParaRPr lang="zh-CN" altLang="en-US" sz="22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/>
          </p:cNvSpPr>
          <p:nvPr>
            <p:ph type="body"/>
          </p:nvPr>
        </p:nvSpPr>
        <p:spPr>
          <a:xfrm>
            <a:off x="625475" y="983768"/>
            <a:ext cx="7743825" cy="458628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成员初始化表</a:t>
            </a:r>
            <a:r>
              <a:rPr lang="zh-CN" altLang="en-US" sz="2800" b="1" dirty="0"/>
              <a:t>位于构造函数的函数头和函数体之间，用于对数据成员进行初始化。</a:t>
            </a:r>
            <a:r>
              <a:rPr lang="en-US" altLang="zh-CN" sz="2800" b="1" dirty="0"/>
              <a:t>P221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/>
              <a:t>对于</a:t>
            </a:r>
            <a:r>
              <a:rPr lang="zh-CN" altLang="en-US" sz="2200" b="1" dirty="0">
                <a:solidFill>
                  <a:srgbClr val="00B0F0"/>
                </a:solidFill>
              </a:rPr>
              <a:t>常量数据成员</a:t>
            </a:r>
            <a:r>
              <a:rPr lang="zh-CN" altLang="en-US" sz="2200" b="1" dirty="0"/>
              <a:t>和</a:t>
            </a:r>
            <a:r>
              <a:rPr lang="zh-CN" altLang="en-US" sz="2200" b="1" dirty="0">
                <a:solidFill>
                  <a:srgbClr val="00B0F0"/>
                </a:solidFill>
              </a:rPr>
              <a:t>引用数据成员</a:t>
            </a:r>
            <a:r>
              <a:rPr lang="zh-CN" altLang="en-US" sz="2200" b="1" dirty="0"/>
              <a:t>，不能在定义它们时初始化、也不能用赋值操作对它们初始化。</a:t>
            </a:r>
            <a:endParaRPr lang="en-US" altLang="zh-CN" sz="2200" b="1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/>
              <a:t>初始化次序由数据成员</a:t>
            </a:r>
            <a:r>
              <a:rPr lang="zh-CN" altLang="en-US" sz="2200" b="1" dirty="0">
                <a:solidFill>
                  <a:srgbClr val="00B050"/>
                </a:solidFill>
              </a:rPr>
              <a:t>在类定义中的次序</a:t>
            </a:r>
            <a:r>
              <a:rPr lang="zh-CN" altLang="en-US" sz="2200" b="1" dirty="0"/>
              <a:t>来决定，而不取决于它们在成员初始化表中的次序</a:t>
            </a:r>
            <a:r>
              <a:rPr lang="zh-CN" altLang="en-US" sz="2400" b="1" dirty="0"/>
              <a:t>。</a:t>
            </a:r>
            <a:endParaRPr lang="zh-CN" altLang="en-US" sz="2400" b="1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43222" y="-55499"/>
            <a:ext cx="7010400" cy="10516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构造函数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420" name="矩形 2"/>
          <p:cNvSpPr/>
          <p:nvPr/>
        </p:nvSpPr>
        <p:spPr>
          <a:xfrm>
            <a:off x="582930" y="3089910"/>
            <a:ext cx="4169410" cy="3138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/>
              <a:t>例如： </a:t>
            </a:r>
            <a:r>
              <a:rPr lang="en-US" altLang="zh-CN" sz="1800" b="1" dirty="0"/>
              <a:t>class A </a:t>
            </a:r>
            <a:endParaRPr lang="en-US" altLang="zh-CN" sz="1800" b="1" dirty="0"/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            {   int x;</a:t>
            </a:r>
            <a:endParaRPr lang="en-US" altLang="zh-CN" sz="1800" b="1" dirty="0"/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                const int y=1; //</a:t>
            </a:r>
            <a:r>
              <a:rPr lang="en-US" altLang="zh-CN" sz="1800" b="1" dirty="0">
                <a:solidFill>
                  <a:srgbClr val="FF0000"/>
                </a:solidFill>
              </a:rPr>
              <a:t>Error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                int &amp;z=x;        //</a:t>
            </a:r>
            <a:r>
              <a:rPr lang="en-US" altLang="zh-CN" sz="1800" b="1" dirty="0">
                <a:solidFill>
                  <a:srgbClr val="FF0000"/>
                </a:solidFill>
              </a:rPr>
              <a:t>Error </a:t>
            </a:r>
            <a:r>
              <a:rPr lang="zh-CN" altLang="en-US" sz="1800" b="1" dirty="0">
                <a:solidFill>
                  <a:srgbClr val="FF0000"/>
                </a:solidFill>
              </a:rPr>
              <a:t>引用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              public:</a:t>
            </a:r>
            <a:endParaRPr lang="en-US" altLang="zh-CN" sz="1800" b="1" dirty="0"/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                 A()</a:t>
            </a:r>
            <a:endParaRPr lang="en-US" altLang="zh-CN" sz="1800" b="1" dirty="0"/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                 {   x = 0;   //OK</a:t>
            </a:r>
            <a:endParaRPr lang="en-US" altLang="zh-CN" sz="1800" b="1" dirty="0"/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                     y = 1;   //</a:t>
            </a:r>
            <a:r>
              <a:rPr lang="en-US" altLang="zh-CN" sz="1800" b="1" dirty="0">
                <a:solidFill>
                  <a:srgbClr val="FF0000"/>
                </a:solidFill>
              </a:rPr>
              <a:t>Error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                     z = &amp;x; //</a:t>
            </a:r>
            <a:r>
              <a:rPr lang="en-US" altLang="zh-CN" sz="1800" b="1" dirty="0">
                <a:solidFill>
                  <a:srgbClr val="FF0000"/>
                </a:solidFill>
              </a:rPr>
              <a:t>Error </a:t>
            </a:r>
            <a:r>
              <a:rPr lang="en-US" altLang="zh-CN" sz="1800" b="1" dirty="0"/>
              <a:t>     </a:t>
            </a:r>
            <a:endParaRPr lang="en-US" altLang="zh-CN" sz="1800" b="1" dirty="0"/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                 }</a:t>
            </a:r>
            <a:endParaRPr lang="en-US" altLang="zh-CN" sz="1800" b="1" dirty="0"/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            };</a:t>
            </a:r>
            <a:endParaRPr lang="zh-CN" altLang="en-US" sz="18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90973" y="3090010"/>
            <a:ext cx="3489325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class A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{   int x;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const int y;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int &amp;z;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public: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A(): z(x), y(1)  //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成员初始化表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{ x = 0; }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};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0422" name="箭头: 右 4"/>
          <p:cNvSpPr/>
          <p:nvPr/>
        </p:nvSpPr>
        <p:spPr>
          <a:xfrm>
            <a:off x="4639224" y="5013176"/>
            <a:ext cx="360363" cy="215900"/>
          </a:xfrm>
          <a:prstGeom prst="rightArrow">
            <a:avLst>
              <a:gd name="adj1" fmla="val 50000"/>
              <a:gd name="adj2" fmla="val 5007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/>
          </p:cNvSpPr>
          <p:nvPr>
            <p:ph type="body"/>
          </p:nvPr>
        </p:nvSpPr>
        <p:spPr>
          <a:xfrm>
            <a:off x="468630" y="1512570"/>
            <a:ext cx="8176895" cy="4653280"/>
          </a:xfrm>
        </p:spPr>
        <p:txBody>
          <a:bodyPr vert="horz" wrap="square" lIns="92075" tIns="46038" rIns="92075" bIns="46038" anchor="t" anchorCtr="0"/>
          <a:lstStyle/>
          <a:p>
            <a:pPr eaLnBrk="1" hangingPunct="1">
              <a:lnSpc>
                <a:spcPct val="110000"/>
              </a:lnSpc>
            </a:pPr>
            <a:r>
              <a:rPr lang="zh-CN" altLang="en-US" sz="2800" b="1" dirty="0"/>
              <a:t>在类中可以定义一个特殊的成员函数：</a:t>
            </a:r>
            <a:r>
              <a:rPr lang="zh-CN" altLang="en-US" sz="2800" b="1" dirty="0">
                <a:solidFill>
                  <a:srgbClr val="FF0000"/>
                </a:solidFill>
              </a:rPr>
              <a:t>析构函数</a:t>
            </a:r>
            <a:r>
              <a:rPr lang="zh-CN" altLang="en-US" sz="2800" b="1" dirty="0"/>
              <a:t>，名为 </a:t>
            </a:r>
            <a:r>
              <a:rPr lang="en-GB" altLang="en-US" sz="2800" b="1" dirty="0">
                <a:solidFill>
                  <a:srgbClr val="0070C0"/>
                </a:solidFill>
              </a:rPr>
              <a:t>~&lt;</a:t>
            </a:r>
            <a:r>
              <a:rPr lang="zh-CN" altLang="en-US" sz="2800" b="1" dirty="0">
                <a:solidFill>
                  <a:srgbClr val="0070C0"/>
                </a:solidFill>
              </a:rPr>
              <a:t>类名</a:t>
            </a:r>
            <a:r>
              <a:rPr lang="en-GB" altLang="en-US" sz="2800" b="1" dirty="0">
                <a:solidFill>
                  <a:srgbClr val="0070C0"/>
                </a:solidFill>
              </a:rPr>
              <a:t>&gt;</a:t>
            </a:r>
            <a:r>
              <a:rPr lang="zh-CN" altLang="en-US" sz="2800" b="1" dirty="0"/>
              <a:t>，</a:t>
            </a:r>
            <a:r>
              <a:rPr lang="zh-CN" altLang="en-US" sz="2800" b="1" dirty="0">
                <a:solidFill>
                  <a:srgbClr val="0070C0"/>
                </a:solidFill>
              </a:rPr>
              <a:t>没有返回类型</a:t>
            </a:r>
            <a:r>
              <a:rPr lang="zh-CN" altLang="en-US" sz="2800" b="1" dirty="0"/>
              <a:t>、</a:t>
            </a:r>
            <a:r>
              <a:rPr lang="zh-CN" altLang="en-US" sz="2800" b="1" dirty="0">
                <a:solidFill>
                  <a:srgbClr val="0070C0"/>
                </a:solidFill>
              </a:rPr>
              <a:t>不带参数</a:t>
            </a:r>
            <a:r>
              <a:rPr lang="zh-CN" altLang="en-US" sz="2800" b="1" dirty="0"/>
              <a:t>。</a:t>
            </a:r>
            <a:endParaRPr lang="en-US" altLang="zh-CN" sz="2800" b="1" dirty="0"/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/>
              <a:t>如果类中没有定义析构函数，编译器会隐式地为之提供一个析构函数，</a:t>
            </a:r>
            <a:r>
              <a:rPr lang="zh-CN" altLang="en-US" sz="2400" b="1" dirty="0">
                <a:solidFill>
                  <a:srgbClr val="FF0000"/>
                </a:solidFill>
              </a:rPr>
              <a:t>其作用</a:t>
            </a:r>
            <a:r>
              <a:rPr lang="zh-CN" altLang="en-US" sz="2400" b="1" dirty="0"/>
              <a:t>是调用成员对象类、基类的析构函数。</a:t>
            </a:r>
            <a:endParaRPr lang="en-US" altLang="zh-CN" sz="2400" b="1" dirty="0"/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00"/>
                </a:solidFill>
              </a:rPr>
              <a:t>一个对象消亡时，系统在收回它的内存空间之前，会</a:t>
            </a:r>
            <a:r>
              <a:rPr lang="zh-CN" altLang="en-US" sz="2400" b="1" dirty="0">
                <a:solidFill>
                  <a:srgbClr val="FF0000"/>
                </a:solidFill>
              </a:rPr>
              <a:t>自动调用析构函数</a:t>
            </a:r>
            <a:r>
              <a:rPr lang="zh-CN" altLang="en-US" sz="2400" b="1" dirty="0">
                <a:solidFill>
                  <a:srgbClr val="000000"/>
                </a:solidFill>
              </a:rPr>
              <a:t>。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110000"/>
              </a:lnSpc>
              <a:buClr>
                <a:srgbClr val="336666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00"/>
                </a:solidFill>
              </a:rPr>
              <a:t>可在析构函数中完成对象被删除前的一些清理工作，如：</a:t>
            </a:r>
            <a:r>
              <a:rPr lang="zh-CN" altLang="en-US" sz="2400" b="1" dirty="0">
                <a:solidFill>
                  <a:srgbClr val="0000FF"/>
                </a:solidFill>
              </a:rPr>
              <a:t>归还对象额外申请的资源</a:t>
            </a:r>
            <a:r>
              <a:rPr lang="zh-CN" altLang="en-US" sz="2400" b="1" dirty="0">
                <a:solidFill>
                  <a:srgbClr val="000000"/>
                </a:solidFill>
              </a:rPr>
              <a:t>等。</a:t>
            </a:r>
            <a:endParaRPr lang="en-US" altLang="zh-CN" b="1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6.4.2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析构</a:t>
            </a:r>
            <a:r>
              <a:rPr kumimoji="0" lang="zh-CN" altLang="zh-CN" sz="40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/>
          <p:nvPr/>
        </p:nvSpPr>
        <p:spPr>
          <a:xfrm>
            <a:off x="0" y="0"/>
            <a:ext cx="2709564" cy="184467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64515" name="Rectangle 2"/>
          <p:cNvSpPr>
            <a:spLocks noGrp="1"/>
          </p:cNvSpPr>
          <p:nvPr>
            <p:ph type="body"/>
          </p:nvPr>
        </p:nvSpPr>
        <p:spPr>
          <a:xfrm>
            <a:off x="323528" y="47625"/>
            <a:ext cx="8208912" cy="6429375"/>
          </a:xfrm>
        </p:spPr>
        <p:txBody>
          <a:bodyPr vert="horz" wrap="square" lIns="91440" tIns="45720" rIns="91440" bIns="45720" anchor="t" anchorCtr="0"/>
          <a:lstStyle/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class String 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{       int len;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char *str;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public: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String(char* s)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{   len = strlen(s);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str = new char[len+1];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strcpy(str, s);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} 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~String()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{  delete[] str;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}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};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void f()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{       String s("abcd"); 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</a:t>
            </a:r>
            <a:r>
              <a:rPr lang="en-US" altLang="zh-CN" sz="2000" b="1" dirty="0"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cs typeface="Times New Roman" panose="02020603050405020304" pitchFamily="18" charset="0"/>
              </a:rPr>
              <a:t>的构造函数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cs typeface="Times New Roman" panose="02020603050405020304" pitchFamily="18" charset="0"/>
              </a:rPr>
              <a:t>         </a:t>
            </a:r>
            <a:r>
              <a:rPr lang="en-US" altLang="zh-CN" sz="2000" b="1" dirty="0">
                <a:cs typeface="Times New Roman" panose="02020603050405020304" pitchFamily="18" charset="0"/>
              </a:rPr>
              <a:t>...... 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}  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</a:t>
            </a:r>
            <a:r>
              <a:rPr lang="en-US" altLang="zh-CN" sz="2000" b="1" dirty="0"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cs typeface="Times New Roman" panose="02020603050405020304" pitchFamily="18" charset="0"/>
              </a:rPr>
              <a:t>的析构函数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None/>
            </a:pP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000" b="1" dirty="0">
                <a:cs typeface="Times New Roman" panose="02020603050405020304" pitchFamily="18" charset="0"/>
              </a:rPr>
              <a:t>     注意：系统为对象</a:t>
            </a:r>
            <a:r>
              <a:rPr lang="en-US" altLang="zh-CN" sz="2000" b="1" dirty="0"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cs typeface="Times New Roman" panose="02020603050405020304" pitchFamily="18" charset="0"/>
              </a:rPr>
              <a:t>分配的内存空间只包含</a:t>
            </a:r>
            <a:r>
              <a:rPr lang="en-US" altLang="zh-CN" sz="2000" b="1" dirty="0">
                <a:cs typeface="Times New Roman" panose="02020603050405020304" pitchFamily="18" charset="0"/>
              </a:rPr>
              <a:t>len</a:t>
            </a:r>
            <a:r>
              <a:rPr lang="zh-CN" altLang="en-US" sz="2000" b="1" dirty="0"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cs typeface="Times New Roman" panose="02020603050405020304" pitchFamily="18" charset="0"/>
              </a:rPr>
              <a:t>str</a:t>
            </a:r>
            <a:r>
              <a:rPr lang="zh-CN" altLang="en-US" sz="2000" b="1" dirty="0">
                <a:cs typeface="Times New Roman" panose="02020603050405020304" pitchFamily="18" charset="0"/>
              </a:rPr>
              <a:t>本身所需的空间，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rgbClr val="0000FF"/>
                </a:solidFill>
                <a:cs typeface="Times New Roman" panose="02020603050405020304" pitchFamily="18" charset="0"/>
              </a:rPr>
              <a:t>	str</a:t>
            </a:r>
            <a:r>
              <a:rPr lang="zh-CN" altLang="en-US" sz="2000" b="1" dirty="0">
                <a:solidFill>
                  <a:srgbClr val="0000FF"/>
                </a:solidFill>
                <a:cs typeface="Times New Roman" panose="02020603050405020304" pitchFamily="18" charset="0"/>
              </a:rPr>
              <a:t>所指向的空间不由系统分配，而是由对象自己处理！</a:t>
            </a:r>
            <a:endParaRPr lang="zh-CN" altLang="en-US" sz="20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524000" y="6248400"/>
            <a:ext cx="1335954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body"/>
          </p:nvPr>
        </p:nvSpPr>
        <p:spPr>
          <a:xfrm>
            <a:off x="609600" y="1196752"/>
            <a:ext cx="7920038" cy="49434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/>
              <a:t>对于类的数据成员，其类型可以是另一个类。即，一个对象可以包含另一个对象（称为</a:t>
            </a:r>
            <a:r>
              <a:rPr lang="zh-CN" altLang="en-US" sz="2400" b="1" dirty="0">
                <a:solidFill>
                  <a:srgbClr val="FF0000"/>
                </a:solidFill>
              </a:rPr>
              <a:t>成员对象</a:t>
            </a:r>
            <a:r>
              <a:rPr lang="zh-CN" altLang="en-US" sz="2400" b="1" dirty="0"/>
              <a:t>）。</a:t>
            </a:r>
            <a:endParaRPr lang="en-US" altLang="zh-CN" sz="2400" b="1" dirty="0"/>
          </a:p>
          <a:p>
            <a:pPr lvl="1" eaLnBrk="1" hangingPunct="1">
              <a:spcAft>
                <a:spcPts val="1200"/>
              </a:spcAft>
              <a:buClr>
                <a:srgbClr val="336666"/>
              </a:buClr>
              <a:buFont typeface="Wingdings" panose="05000000000000000000" pitchFamily="2" charset="2"/>
              <a:buChar char="l"/>
            </a:pPr>
            <a:r>
              <a:rPr lang="zh-CN" altLang="zh-CN" sz="2000" b="1" dirty="0">
                <a:solidFill>
                  <a:srgbClr val="000000"/>
                </a:solidFill>
              </a:rPr>
              <a:t>成员对象</a:t>
            </a:r>
            <a:r>
              <a:rPr lang="zh-CN" altLang="zh-CN" sz="2000" b="1" dirty="0">
                <a:solidFill>
                  <a:srgbClr val="0070C0"/>
                </a:solidFill>
              </a:rPr>
              <a:t>由</a:t>
            </a:r>
            <a:r>
              <a:rPr lang="zh-CN" altLang="en-US" sz="2000" b="1" dirty="0">
                <a:solidFill>
                  <a:srgbClr val="0070C0"/>
                </a:solidFill>
              </a:rPr>
              <a:t>其所在</a:t>
            </a:r>
            <a:r>
              <a:rPr lang="zh-CN" altLang="zh-CN" sz="2000" b="1" dirty="0">
                <a:solidFill>
                  <a:srgbClr val="0070C0"/>
                </a:solidFill>
              </a:rPr>
              <a:t>类的</a:t>
            </a:r>
            <a:r>
              <a:rPr lang="zh-CN" altLang="zh-CN" sz="2000" b="1" dirty="0">
                <a:solidFill>
                  <a:srgbClr val="000000"/>
                </a:solidFill>
              </a:rPr>
              <a:t>构造函数初始化。</a:t>
            </a:r>
            <a:endParaRPr lang="zh-CN" altLang="zh-CN" sz="2000" b="1" dirty="0">
              <a:solidFill>
                <a:srgbClr val="000000"/>
              </a:solidFill>
            </a:endParaRPr>
          </a:p>
          <a:p>
            <a:pPr lvl="1" eaLnBrk="1" hangingPunct="1">
              <a:spcAft>
                <a:spcPts val="1200"/>
              </a:spcAft>
              <a:buClr>
                <a:srgbClr val="336666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</a:rPr>
              <a:t>对成员对象初始化时，</a:t>
            </a:r>
            <a:r>
              <a:rPr lang="zh-CN" altLang="zh-CN" sz="2000" b="1" dirty="0">
                <a:solidFill>
                  <a:srgbClr val="000000"/>
                </a:solidFill>
              </a:rPr>
              <a:t>如果没有</a:t>
            </a:r>
            <a:r>
              <a:rPr lang="zh-CN" altLang="en-US" sz="2000" b="1" dirty="0">
                <a:solidFill>
                  <a:srgbClr val="000000"/>
                </a:solidFill>
              </a:rPr>
              <a:t>指出使用它的哪个</a:t>
            </a:r>
            <a:r>
              <a:rPr lang="zh-CN" altLang="zh-CN" sz="2000" b="1" dirty="0">
                <a:solidFill>
                  <a:srgbClr val="000000"/>
                </a:solidFill>
              </a:rPr>
              <a:t>构造函数，则调用</a:t>
            </a:r>
            <a:r>
              <a:rPr lang="zh-CN" altLang="en-US" sz="2000" b="1" dirty="0">
                <a:solidFill>
                  <a:srgbClr val="000000"/>
                </a:solidFill>
              </a:rPr>
              <a:t>它的</a:t>
            </a:r>
            <a:r>
              <a:rPr lang="zh-CN" altLang="zh-CN" sz="2000" b="1" dirty="0">
                <a:solidFill>
                  <a:srgbClr val="0070C0"/>
                </a:solidFill>
              </a:rPr>
              <a:t>默认构造函数</a:t>
            </a:r>
            <a:r>
              <a:rPr lang="zh-CN" altLang="zh-CN" sz="2000" b="1" dirty="0">
                <a:solidFill>
                  <a:srgbClr val="000000"/>
                </a:solidFill>
              </a:rPr>
              <a:t>。</a:t>
            </a:r>
            <a:endParaRPr lang="zh-CN" altLang="zh-CN" sz="2000" b="1" dirty="0">
              <a:solidFill>
                <a:srgbClr val="000000"/>
              </a:solidFill>
            </a:endParaRPr>
          </a:p>
          <a:p>
            <a:pPr lvl="1" eaLnBrk="1" hangingPunct="1">
              <a:buClr>
                <a:srgbClr val="336666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</a:rPr>
              <a:t>在</a:t>
            </a:r>
            <a:r>
              <a:rPr lang="zh-CN" altLang="en-US" sz="2000" b="1" dirty="0">
                <a:solidFill>
                  <a:srgbClr val="0070C0"/>
                </a:solidFill>
              </a:rPr>
              <a:t>所在类的</a:t>
            </a:r>
            <a:r>
              <a:rPr lang="zh-CN" altLang="zh-CN" sz="2000" b="1" dirty="0">
                <a:solidFill>
                  <a:srgbClr val="0070C0"/>
                </a:solidFill>
              </a:rPr>
              <a:t>成员初始化表</a:t>
            </a:r>
            <a:r>
              <a:rPr lang="zh-CN" altLang="zh-CN" sz="2000" b="1" dirty="0">
                <a:solidFill>
                  <a:srgbClr val="000000"/>
                </a:solidFill>
              </a:rPr>
              <a:t>中</a:t>
            </a:r>
            <a:r>
              <a:rPr lang="zh-CN" altLang="en-US" sz="2000" b="1" dirty="0">
                <a:solidFill>
                  <a:srgbClr val="000000"/>
                </a:solidFill>
              </a:rPr>
              <a:t>，可以</a:t>
            </a:r>
            <a:r>
              <a:rPr lang="zh-CN" altLang="zh-CN" sz="2000" b="1" dirty="0">
                <a:solidFill>
                  <a:srgbClr val="000000"/>
                </a:solidFill>
              </a:rPr>
              <a:t>显式指出</a:t>
            </a:r>
            <a:r>
              <a:rPr lang="zh-CN" altLang="en-US" sz="2000" b="1" dirty="0">
                <a:solidFill>
                  <a:srgbClr val="000000"/>
                </a:solidFill>
              </a:rPr>
              <a:t>使</a:t>
            </a:r>
            <a:r>
              <a:rPr lang="zh-CN" altLang="zh-CN" sz="2000" b="1" dirty="0">
                <a:solidFill>
                  <a:srgbClr val="000000"/>
                </a:solidFill>
              </a:rPr>
              <a:t>用成员对象类的</a:t>
            </a:r>
            <a:r>
              <a:rPr lang="zh-CN" altLang="en-US" sz="2000" b="1" dirty="0">
                <a:solidFill>
                  <a:srgbClr val="000000"/>
                </a:solidFill>
              </a:rPr>
              <a:t>哪</a:t>
            </a:r>
            <a:r>
              <a:rPr lang="zh-CN" altLang="zh-CN" sz="2000" b="1" dirty="0">
                <a:solidFill>
                  <a:srgbClr val="000000"/>
                </a:solidFill>
              </a:rPr>
              <a:t>个构造函数。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 eaLnBrk="1" hangingPunct="1">
              <a:buClr>
                <a:srgbClr val="336666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70C0"/>
                </a:solidFill>
              </a:rPr>
              <a:t>调用顺序</a:t>
            </a:r>
            <a:r>
              <a:rPr lang="zh-CN" altLang="en-US" sz="2000" b="1" dirty="0">
                <a:solidFill>
                  <a:srgbClr val="000000"/>
                </a:solidFill>
              </a:rPr>
              <a:t>：首先，调用所在类的构造函数，但不进入到函数体；然后，先调用成员对象类的构造函数；最后，再调用所在类的构造函数。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 eaLnBrk="1" hangingPunct="1">
              <a:buClr>
                <a:srgbClr val="336666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00"/>
                </a:solidFill>
              </a:rPr>
              <a:t>如果一个类包含多个成员对象，这些对象的初始化次序按它们在</a:t>
            </a:r>
            <a:r>
              <a:rPr lang="zh-CN" altLang="en-US" sz="2000" b="1" dirty="0">
                <a:solidFill>
                  <a:srgbClr val="0070C0"/>
                </a:solidFill>
              </a:rPr>
              <a:t>类定义中的次序</a:t>
            </a:r>
            <a:r>
              <a:rPr lang="zh-CN" altLang="en-US" sz="2000" b="1" dirty="0">
                <a:solidFill>
                  <a:srgbClr val="000000"/>
                </a:solidFill>
              </a:rPr>
              <a:t>（而不是成员初始化表的次序）进行。析构函数的执行次序与构造函数的执行次序正好相反。</a:t>
            </a:r>
            <a:endParaRPr lang="en-US" altLang="zh-CN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58479"/>
            <a:ext cx="7010400" cy="13098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6.4.3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成员对象的初始化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/>
          <p:nvPr/>
        </p:nvSpPr>
        <p:spPr>
          <a:xfrm>
            <a:off x="0" y="0"/>
            <a:ext cx="2627313" cy="184467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66563" name="Rectangle 2"/>
          <p:cNvSpPr>
            <a:spLocks noGrp="1"/>
          </p:cNvSpPr>
          <p:nvPr>
            <p:ph type="body"/>
          </p:nvPr>
        </p:nvSpPr>
        <p:spPr>
          <a:xfrm>
            <a:off x="1089025" y="357188"/>
            <a:ext cx="7197725" cy="59563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class A   //p224-225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{      int x;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public: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   A() { x = 0; }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   A(int i) { x = i; }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spcAft>
                <a:spcPts val="1200"/>
              </a:spcAft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};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class B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{      A a;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int y;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public: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	   B(int i) { y = i; }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</a:t>
            </a:r>
            <a:r>
              <a:rPr lang="en-US" altLang="zh-CN" sz="2000" b="1" dirty="0"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cs typeface="Times New Roman" panose="02020603050405020304" pitchFamily="18" charset="0"/>
              </a:rPr>
              <a:t>的默认构造函数对</a:t>
            </a:r>
            <a:r>
              <a:rPr lang="en-US" altLang="zh-CN" sz="2000" b="1" dirty="0"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cs typeface="Times New Roman" panose="02020603050405020304" pitchFamily="18" charset="0"/>
              </a:rPr>
              <a:t>初始化。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zh-CN" altLang="en-US" sz="2000" b="1" dirty="0">
                <a:cs typeface="Times New Roman" panose="02020603050405020304" pitchFamily="18" charset="0"/>
              </a:rPr>
              <a:t>        </a:t>
            </a:r>
            <a:r>
              <a:rPr lang="en-US" altLang="zh-CN" sz="2000" b="1" dirty="0">
                <a:cs typeface="Times New Roman" panose="02020603050405020304" pitchFamily="18" charset="0"/>
              </a:rPr>
              <a:t>B(int i, int j): 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a(j)</a:t>
            </a:r>
            <a:r>
              <a:rPr lang="en-US" altLang="zh-CN" sz="2000" b="1" dirty="0">
                <a:cs typeface="Times New Roman" panose="02020603050405020304" pitchFamily="18" charset="0"/>
              </a:rPr>
              <a:t> { y = i; }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</a:t>
            </a:r>
            <a:r>
              <a:rPr lang="en-US" altLang="zh-CN" sz="2000" b="1" dirty="0">
                <a:cs typeface="Times New Roman" panose="02020603050405020304" pitchFamily="18" charset="0"/>
              </a:rPr>
              <a:t>A(int)</a:t>
            </a:r>
            <a:r>
              <a:rPr lang="zh-CN" altLang="en-US" sz="2000" b="1" dirty="0">
                <a:cs typeface="Times New Roman" panose="02020603050405020304" pitchFamily="18" charset="0"/>
              </a:rPr>
              <a:t>对</a:t>
            </a:r>
            <a:r>
              <a:rPr lang="en-US" altLang="zh-CN" sz="2000" b="1" dirty="0"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cs typeface="Times New Roman" panose="02020603050405020304" pitchFamily="18" charset="0"/>
              </a:rPr>
              <a:t>初始化。  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spcAft>
                <a:spcPts val="1200"/>
              </a:spcAft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};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B b1(1);       //b1.y</a:t>
            </a:r>
            <a:r>
              <a:rPr lang="zh-CN" altLang="en-US" sz="2000" b="1" dirty="0">
                <a:cs typeface="Times New Roman" panose="02020603050405020304" pitchFamily="18" charset="0"/>
              </a:rPr>
              <a:t>初始化为</a:t>
            </a:r>
            <a:r>
              <a:rPr lang="en-US" altLang="zh-CN" sz="2000" b="1" dirty="0"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b1.a.x</a:t>
            </a:r>
            <a:r>
              <a:rPr lang="zh-CN" altLang="en-US" sz="2000" b="1" dirty="0">
                <a:cs typeface="Times New Roman" panose="02020603050405020304" pitchFamily="18" charset="0"/>
              </a:rPr>
              <a:t>初始化为</a:t>
            </a:r>
            <a:r>
              <a:rPr lang="en-US" altLang="zh-CN" sz="2000" b="1" dirty="0">
                <a:cs typeface="Times New Roman" panose="02020603050405020304" pitchFamily="18" charset="0"/>
              </a:rPr>
              <a:t>0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B b2(1, 2);   //b2.y</a:t>
            </a:r>
            <a:r>
              <a:rPr lang="zh-CN" altLang="en-US" sz="2000" b="1" dirty="0">
                <a:cs typeface="Times New Roman" panose="02020603050405020304" pitchFamily="18" charset="0"/>
              </a:rPr>
              <a:t>初始化为</a:t>
            </a:r>
            <a:r>
              <a:rPr lang="en-US" altLang="zh-CN" sz="2000" b="1" dirty="0"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cs typeface="Times New Roman" panose="02020603050405020304" pitchFamily="18" charset="0"/>
              </a:rPr>
              <a:t>b2.a.x</a:t>
            </a:r>
            <a:r>
              <a:rPr lang="zh-CN" altLang="en-US" sz="2000" b="1" dirty="0">
                <a:cs typeface="Times New Roman" panose="02020603050405020304" pitchFamily="18" charset="0"/>
              </a:rPr>
              <a:t>初始化为</a:t>
            </a:r>
            <a:r>
              <a:rPr lang="en-US" altLang="zh-CN" sz="2000" b="1" dirty="0">
                <a:cs typeface="Times New Roman" panose="02020603050405020304" pitchFamily="18" charset="0"/>
              </a:rPr>
              <a:t>2</a:t>
            </a:r>
            <a:endParaRPr lang="en-US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1318260" y="4364990"/>
            <a:ext cx="445135" cy="988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" name="直接箭头连接符 3"/>
          <p:cNvCxnSpPr/>
          <p:nvPr/>
        </p:nvCxnSpPr>
        <p:spPr>
          <a:xfrm flipV="1">
            <a:off x="2182495" y="4797425"/>
            <a:ext cx="445135" cy="9886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05" y="1332230"/>
            <a:ext cx="7704455" cy="480441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41325" marR="0" lvl="0" indent="-441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面向对象的基本内容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41375" marR="0" lvl="1" indent="-441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多态性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(Polymorphism)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：一个元素存在多种解释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40005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393825" marR="0" lvl="2" indent="-3638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一名多用：在某个作用域中用同一个名字为不同的程序实体命名（函数重载 、操作符重载 ）  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393825" marR="0" lvl="2" indent="-3638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类属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性：指一个程序实体能对多种类型的数据进行操作（类属函数）或描述（类属类型）的特性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393825" marR="0" lvl="2" indent="-3638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对象类型的多态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：子类对象既属于子类，也属于父类。 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393825" marR="0" lvl="2" indent="-3638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对象标识的多态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：父类的引用（或指针）可以引用（或指向）子类对象。  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393825" marR="0" lvl="2" indent="-3638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消息的多态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：发给父类的消息也能发给子类，但它们会给出不同的处理。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面向对象的思想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525" y="950912"/>
            <a:ext cx="8362950" cy="51577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在创建一个对象时，如果用一个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同类型的对象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对其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初始化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，这时将会调用：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拷贝构造函数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如果类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中没有定义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拷贝构造函数，则编译器会为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之提供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隐式拷贝构造函数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对数据成员逐个拷贝初始化：</a:t>
            </a: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089025" marR="0" lvl="1" indent="-3683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对于普通成员：它采用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常规</a:t>
            </a: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初始化操作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1089025" marR="0" lvl="1" indent="-3683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kumimoji="0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对于成员对象：则调用成员对象类的拷贝构造函数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格式：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&lt;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类名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&gt; (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const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&lt;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类名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&gt;&amp;) { … };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  例如：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class A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      {       ......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	        public: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		         A();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默认构造函数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		        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A(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const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A &amp;a);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拷贝构造函数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       };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361156"/>
            <a:ext cx="7010400" cy="5897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6.4.4 </a:t>
            </a:r>
            <a:r>
              <a:rPr kumimoji="0" lang="zh-CN" altLang="zh-CN" sz="40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拷贝构造函数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42645" y="1047115"/>
            <a:ext cx="7905115" cy="512953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43230" marR="0" lvl="0" indent="-4432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在上页代码基础上，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在以下三种情况下，会调用类的拷贝构造函数：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P226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67105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定义对象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1081405" marR="0" lvl="1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例如：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A a1; 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1703705" marR="0" lvl="2" indent="-4432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    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A a2(a1)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;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调用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A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拷贝构造函数，用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a1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初始化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a2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楷体_GB2312" pitchFamily="49" charset="-122"/>
            </a:endParaRPr>
          </a:p>
          <a:p>
            <a:pPr marL="967105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把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对象作为值参数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传给函数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1081405" marR="0" lvl="1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例如：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void f(A x);    A 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a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1703705" marR="0" lvl="2" indent="-4432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     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f(a)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;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调用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A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的拷贝构造函数来初始化形参对象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x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楷体_GB2312" pitchFamily="49" charset="-122"/>
            </a:endParaRPr>
          </a:p>
          <a:p>
            <a:pPr marL="967105" marR="0" lvl="1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把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对象作为函数的返回值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</a:rPr>
              <a:t>时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1081405" marR="0" lvl="1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例如：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 f() 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703705" marR="0" lvl="2" indent="-4432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        {  A 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  ......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1703705" marR="0" lvl="2" indent="-4432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	     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return a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;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调用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的拷贝构造函数、并用对象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 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1703705" marR="0" lvl="2" indent="-4432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                           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对其初始化函数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的返回值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1703705" marR="0" lvl="2" indent="-44323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         }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30678" y="123274"/>
            <a:ext cx="7010400" cy="805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6.4.4 </a:t>
            </a:r>
            <a:r>
              <a:rPr kumimoji="0" lang="zh-CN" altLang="zh-CN" sz="40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拷贝构造函数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body"/>
          </p:nvPr>
        </p:nvSpPr>
        <p:spPr>
          <a:xfrm>
            <a:off x="1512386" y="1608124"/>
            <a:ext cx="6257925" cy="4622800"/>
          </a:xfrm>
        </p:spPr>
        <p:txBody>
          <a:bodyPr vert="horz" wrap="square" lIns="91440" tIns="45720" rIns="91440" bIns="45720" anchor="t" anchorCtr="0"/>
          <a:lstStyle/>
          <a:p>
            <a:pPr defTabSz="5003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class A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		   int x, y;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public: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   </a:t>
            </a:r>
            <a:r>
              <a:rPr lang="fr-FR" altLang="en-US" sz="2000" b="1" dirty="0">
                <a:cs typeface="Times New Roman" panose="02020603050405020304" pitchFamily="18" charset="0"/>
              </a:rPr>
              <a:t>A() { x=y=0; }</a:t>
            </a:r>
            <a:endParaRPr lang="fr-FR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fr-FR" altLang="en-US" sz="2000" b="1" dirty="0">
                <a:cs typeface="Times New Roman" panose="02020603050405020304" pitchFamily="18" charset="0"/>
              </a:rPr>
              <a:t>		   void inc()</a:t>
            </a:r>
            <a:endParaRPr lang="fr-FR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fr-FR" altLang="en-US" sz="2000" b="1" dirty="0">
                <a:cs typeface="Times New Roman" panose="02020603050405020304" pitchFamily="18" charset="0"/>
              </a:rPr>
              <a:t>		   </a:t>
            </a:r>
            <a:r>
              <a:rPr lang="en-GB" altLang="en-US" sz="2000" b="1" dirty="0">
                <a:cs typeface="Times New Roman" panose="02020603050405020304" pitchFamily="18" charset="0"/>
              </a:rPr>
              <a:t>{  x++;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      y++;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  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   ......  //</a:t>
            </a:r>
            <a:r>
              <a:rPr lang="zh-CN" altLang="en-US" sz="2000" b="1" dirty="0">
                <a:cs typeface="Times New Roman" panose="02020603050405020304" pitchFamily="18" charset="0"/>
              </a:rPr>
              <a:t>其中没有定义拷贝构造函数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A a1;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a1.inc();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defTabSz="500380"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A a2(a1);  //a2.x</a:t>
            </a:r>
            <a:r>
              <a:rPr lang="zh-CN" altLang="en-US" sz="2000" b="1" dirty="0">
                <a:cs typeface="Times New Roman" panose="02020603050405020304" pitchFamily="18" charset="0"/>
              </a:rPr>
              <a:t>和</a:t>
            </a:r>
            <a:r>
              <a:rPr lang="en-GB" altLang="en-US" sz="2000" b="1" dirty="0">
                <a:cs typeface="Times New Roman" panose="02020603050405020304" pitchFamily="18" charset="0"/>
              </a:rPr>
              <a:t>a2.y</a:t>
            </a:r>
            <a:r>
              <a:rPr lang="zh-CN" altLang="en-US" sz="2000" b="1" dirty="0">
                <a:cs typeface="Times New Roman" panose="02020603050405020304" pitchFamily="18" charset="0"/>
              </a:rPr>
              <a:t>都初始化为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FF000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6.4.4 </a:t>
            </a:r>
            <a:r>
              <a:rPr kumimoji="0" lang="zh-CN" altLang="zh-CN" sz="40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拷贝构造函数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/>
          </p:cNvSpPr>
          <p:nvPr>
            <p:ph type="body"/>
          </p:nvPr>
        </p:nvSpPr>
        <p:spPr>
          <a:xfrm>
            <a:off x="528638" y="2354263"/>
            <a:ext cx="8034337" cy="30194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spcBef>
                <a:spcPct val="55000"/>
              </a:spcBef>
            </a:pPr>
            <a:r>
              <a:rPr lang="zh-CN" altLang="en-US" sz="2800" b="1" dirty="0"/>
              <a:t>一般情况下，编译程序提供的隐式拷贝构造函数足以满足要求。但是在有些情况下，</a:t>
            </a:r>
            <a:r>
              <a:rPr lang="zh-CN" altLang="en-US" sz="2800" b="1" dirty="0">
                <a:solidFill>
                  <a:srgbClr val="FF0000"/>
                </a:solidFill>
              </a:rPr>
              <a:t>需要自定义拷贝构造函数</a:t>
            </a:r>
            <a:r>
              <a:rPr lang="zh-CN" altLang="en-US" sz="2800" b="1" dirty="0"/>
              <a:t>。</a:t>
            </a:r>
            <a:endParaRPr lang="zh-CN" altLang="en-US" sz="2800" b="1" dirty="0"/>
          </a:p>
          <a:p>
            <a:pPr marL="457200" lvl="1" indent="0" eaLnBrk="1" hangingPunct="1">
              <a:lnSpc>
                <a:spcPct val="90000"/>
              </a:lnSpc>
              <a:spcBef>
                <a:spcPct val="55000"/>
              </a:spcBef>
              <a:buNone/>
            </a:pPr>
            <a:r>
              <a:rPr lang="en-US" altLang="zh-CN" sz="2400" b="1" dirty="0"/>
              <a:t>1. </a:t>
            </a:r>
            <a:r>
              <a:rPr lang="zh-CN" altLang="en-US" sz="2400" b="1" dirty="0"/>
              <a:t>需要拷贝构造函数的</a:t>
            </a:r>
            <a:r>
              <a:rPr lang="zh-CN" altLang="en-US" sz="2400" b="1" dirty="0">
                <a:solidFill>
                  <a:srgbClr val="0000FF"/>
                </a:solidFill>
              </a:rPr>
              <a:t>自定义功能</a:t>
            </a:r>
            <a:r>
              <a:rPr lang="zh-CN" altLang="en-US" sz="2400" b="1" dirty="0"/>
              <a:t>时。</a:t>
            </a:r>
            <a:endParaRPr lang="en-US" altLang="zh-CN" sz="2400" b="1" dirty="0"/>
          </a:p>
          <a:p>
            <a:pPr marL="457200" lvl="1" indent="0" eaLnBrk="1" hangingPunct="1">
              <a:lnSpc>
                <a:spcPct val="90000"/>
              </a:lnSpc>
              <a:spcBef>
                <a:spcPct val="55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在有些情况下必须要自定义拷贝构造函数，否则将会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90000"/>
              </a:lnSpc>
              <a:spcBef>
                <a:spcPct val="55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产生程序设计者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未意识到的严重的程序错误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6.4.4 </a:t>
            </a:r>
            <a:r>
              <a:rPr kumimoji="0" lang="zh-CN" altLang="zh-CN" sz="40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拷贝构造函数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1940" y="1899920"/>
            <a:ext cx="8442960" cy="41624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55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例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1.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rPr>
              <a:t>需要自定义拷贝构造函数的功能时</a:t>
            </a:r>
            <a:endParaRPr kumimoji="0" lang="zh-CN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class A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{   int  x, y;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	   public: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A() { x = y = 0; }</a:t>
            </a:r>
            <a:r>
              <a:rPr kumimoji="0" lang="en-US" altLang="en-GB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//默认构造函数</a:t>
            </a:r>
            <a:endParaRPr kumimoji="0" lang="en-US" altLang="en-GB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A(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const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A&amp; a)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{   x = a.x+1</a:t>
            </a: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;</a:t>
            </a:r>
            <a:endParaRPr kumimoji="0" lang="en-US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y = a.y+1;  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   }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};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A a1;         //a1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初始化为：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a1.x = 0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a1.y = 0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    A a2(a1);  //</a:t>
            </a: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a1</a:t>
            </a: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初始化</a:t>
            </a: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a2</a:t>
            </a: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初始化为：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a2.x = 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a2.y = 1 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6.4.4 </a:t>
            </a:r>
            <a:r>
              <a:rPr kumimoji="0" lang="zh-CN" altLang="zh-CN" sz="40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拷贝构造函数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body"/>
          </p:nvPr>
        </p:nvSpPr>
        <p:spPr>
          <a:xfrm>
            <a:off x="96838" y="1440534"/>
            <a:ext cx="4249737" cy="4446588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class A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	    int x, y;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    char *p;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     public: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    A(char *str)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    {	x = 0;  y = 0;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p = new char[strlen(str)+1];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	strcpy(p, str); 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   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    ~A() { delete [] p; }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};</a:t>
            </a:r>
            <a:r>
              <a:rPr lang="en-US" altLang="en-GB" sz="2000" b="1" dirty="0">
                <a:cs typeface="Times New Roman" panose="02020603050405020304" pitchFamily="18" charset="0"/>
              </a:rPr>
              <a:t>//</a:t>
            </a:r>
            <a:r>
              <a:rPr lang="zh-CN" altLang="en-US" sz="2000" b="1" dirty="0">
                <a:cs typeface="Times New Roman" panose="02020603050405020304" pitchFamily="18" charset="0"/>
              </a:rPr>
              <a:t>没定义拷贝构造函数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"/>
              </a:spcBef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......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it-IT" altLang="en-US" sz="2000" b="1" dirty="0">
                <a:cs typeface="Times New Roman" panose="02020603050405020304" pitchFamily="18" charset="0"/>
              </a:rPr>
              <a:t>A a1(“abcd”);</a:t>
            </a:r>
            <a:endParaRPr lang="it-IT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it-IT" altLang="en-US" sz="2000" b="1" dirty="0">
                <a:cs typeface="Times New Roman" panose="02020603050405020304" pitchFamily="18" charset="0"/>
              </a:rPr>
              <a:t>A a2(a1);</a:t>
            </a:r>
            <a:r>
              <a:rPr lang="en-US" altLang="it-IT" sz="2000" b="1" dirty="0">
                <a:cs typeface="Times New Roman" panose="02020603050405020304" pitchFamily="18" charset="0"/>
              </a:rPr>
              <a:t>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调用隐</a:t>
            </a:r>
            <a:r>
              <a:rPr lang="en-US" altLang="zh-CN" sz="2000" b="1" dirty="0">
                <a:cs typeface="Times New Roman" panose="02020603050405020304" pitchFamily="18" charset="0"/>
              </a:rPr>
              <a:t>shi</a:t>
            </a:r>
            <a:r>
              <a:rPr lang="zh-CN" altLang="en-US" sz="2000" b="1" dirty="0">
                <a:cs typeface="Times New Roman" panose="02020603050405020304" pitchFamily="18" charset="0"/>
              </a:rPr>
              <a:t>拷贝构造函数</a:t>
            </a:r>
            <a:endParaRPr lang="zh-CN" altLang="en-US" sz="20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1" name="Rectangle 3"/>
          <p:cNvSpPr/>
          <p:nvPr/>
        </p:nvSpPr>
        <p:spPr>
          <a:xfrm>
            <a:off x="4349685" y="3457910"/>
            <a:ext cx="795338" cy="18462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73732" name="Line 4"/>
          <p:cNvSpPr/>
          <p:nvPr/>
        </p:nvSpPr>
        <p:spPr>
          <a:xfrm>
            <a:off x="4349685" y="4015123"/>
            <a:ext cx="7953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3" name="Line 5"/>
          <p:cNvSpPr/>
          <p:nvPr/>
        </p:nvSpPr>
        <p:spPr>
          <a:xfrm>
            <a:off x="4349685" y="4632660"/>
            <a:ext cx="7953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4" name="Rectangle 6"/>
          <p:cNvSpPr/>
          <p:nvPr/>
        </p:nvSpPr>
        <p:spPr>
          <a:xfrm>
            <a:off x="8200960" y="3427748"/>
            <a:ext cx="795338" cy="18462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73735" name="Line 7"/>
          <p:cNvSpPr/>
          <p:nvPr/>
        </p:nvSpPr>
        <p:spPr>
          <a:xfrm>
            <a:off x="8200960" y="3984960"/>
            <a:ext cx="7953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6" name="Line 8"/>
          <p:cNvSpPr/>
          <p:nvPr/>
        </p:nvSpPr>
        <p:spPr>
          <a:xfrm>
            <a:off x="8200960" y="4602498"/>
            <a:ext cx="7953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7" name="Rectangle 9"/>
          <p:cNvSpPr/>
          <p:nvPr/>
        </p:nvSpPr>
        <p:spPr>
          <a:xfrm>
            <a:off x="5900673" y="4564398"/>
            <a:ext cx="898525" cy="6111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73738" name="Line 10"/>
          <p:cNvSpPr/>
          <p:nvPr/>
        </p:nvSpPr>
        <p:spPr>
          <a:xfrm>
            <a:off x="4879910" y="4939048"/>
            <a:ext cx="10588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3739" name="Line 11"/>
          <p:cNvSpPr/>
          <p:nvPr/>
        </p:nvSpPr>
        <p:spPr>
          <a:xfrm>
            <a:off x="8577198" y="4939048"/>
            <a:ext cx="0" cy="9223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40" name="Line 12"/>
          <p:cNvSpPr/>
          <p:nvPr/>
        </p:nvSpPr>
        <p:spPr>
          <a:xfrm flipH="1" flipV="1">
            <a:off x="6403910" y="5861385"/>
            <a:ext cx="21605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41" name="Line 13"/>
          <p:cNvSpPr/>
          <p:nvPr/>
        </p:nvSpPr>
        <p:spPr>
          <a:xfrm flipV="1">
            <a:off x="6403910" y="5169235"/>
            <a:ext cx="0" cy="6937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3742" name="Text Box 14"/>
          <p:cNvSpPr txBox="1"/>
          <p:nvPr/>
        </p:nvSpPr>
        <p:spPr>
          <a:xfrm>
            <a:off x="3733735" y="3570623"/>
            <a:ext cx="338554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x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43" name="Text Box 15"/>
          <p:cNvSpPr txBox="1"/>
          <p:nvPr/>
        </p:nvSpPr>
        <p:spPr>
          <a:xfrm>
            <a:off x="3722623" y="4146885"/>
            <a:ext cx="335348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y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44" name="Text Box 16"/>
          <p:cNvSpPr txBox="1"/>
          <p:nvPr/>
        </p:nvSpPr>
        <p:spPr>
          <a:xfrm>
            <a:off x="3733735" y="4796173"/>
            <a:ext cx="346570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p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45" name="Text Box 17"/>
          <p:cNvSpPr txBox="1"/>
          <p:nvPr/>
        </p:nvSpPr>
        <p:spPr>
          <a:xfrm>
            <a:off x="7661210" y="3556335"/>
            <a:ext cx="338554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x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46" name="Text Box 18"/>
          <p:cNvSpPr txBox="1"/>
          <p:nvPr/>
        </p:nvSpPr>
        <p:spPr>
          <a:xfrm>
            <a:off x="7650098" y="4132598"/>
            <a:ext cx="335348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y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47" name="Text Box 19"/>
          <p:cNvSpPr txBox="1"/>
          <p:nvPr/>
        </p:nvSpPr>
        <p:spPr>
          <a:xfrm>
            <a:off x="7661210" y="4781885"/>
            <a:ext cx="346570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p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48" name="Text Box 20"/>
          <p:cNvSpPr txBox="1"/>
          <p:nvPr/>
        </p:nvSpPr>
        <p:spPr>
          <a:xfrm>
            <a:off x="4452873" y="2908635"/>
            <a:ext cx="502061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a1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49" name="Text Box 21"/>
          <p:cNvSpPr txBox="1"/>
          <p:nvPr/>
        </p:nvSpPr>
        <p:spPr>
          <a:xfrm>
            <a:off x="8254935" y="2922923"/>
            <a:ext cx="502061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a2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50" name="Text Box 22"/>
          <p:cNvSpPr txBox="1"/>
          <p:nvPr/>
        </p:nvSpPr>
        <p:spPr>
          <a:xfrm>
            <a:off x="5972110" y="4708860"/>
            <a:ext cx="798617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abcd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51" name="Text Box 23"/>
          <p:cNvSpPr txBox="1"/>
          <p:nvPr/>
        </p:nvSpPr>
        <p:spPr>
          <a:xfrm>
            <a:off x="4452873" y="3570623"/>
            <a:ext cx="348172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52" name="Text Box 24"/>
          <p:cNvSpPr txBox="1"/>
          <p:nvPr/>
        </p:nvSpPr>
        <p:spPr>
          <a:xfrm>
            <a:off x="4432235" y="4075448"/>
            <a:ext cx="348172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53" name="Text Box 25"/>
          <p:cNvSpPr txBox="1"/>
          <p:nvPr/>
        </p:nvSpPr>
        <p:spPr>
          <a:xfrm>
            <a:off x="8305735" y="3556335"/>
            <a:ext cx="348172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54" name="Text Box 26"/>
          <p:cNvSpPr txBox="1"/>
          <p:nvPr/>
        </p:nvSpPr>
        <p:spPr>
          <a:xfrm>
            <a:off x="8285098" y="4061160"/>
            <a:ext cx="348172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0</a:t>
            </a:r>
            <a:endParaRPr lang="en-US" altLang="zh-CN" sz="1800" b="1" dirty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3755" name="Rectangle 3"/>
          <p:cNvSpPr txBox="1"/>
          <p:nvPr/>
        </p:nvSpPr>
        <p:spPr>
          <a:xfrm>
            <a:off x="3132138" y="1341438"/>
            <a:ext cx="5832475" cy="13795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 eaLnBrk="1" hangingPunct="1">
              <a:spcBef>
                <a:spcPct val="55000"/>
              </a:spcBef>
            </a:pPr>
            <a:endParaRPr lang="zh-CN" altLang="en-US" sz="2800" b="1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6.4.4 </a:t>
            </a:r>
            <a:r>
              <a:rPr kumimoji="0" lang="zh-CN" altLang="zh-CN" sz="40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拷贝构造函数</a:t>
            </a:r>
            <a:r>
              <a:rPr kumimoji="0" lang="en-US" altLang="zh-CN" sz="40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 P227</a:t>
            </a:r>
            <a:endParaRPr kumimoji="0" lang="en-US" altLang="zh-CN" sz="4000" b="1" kern="0" cap="none" spc="0" normalizeH="0" baseline="0" noProof="0" dirty="0">
              <a:solidFill>
                <a:srgbClr val="000000"/>
              </a:solidFill>
              <a:latin typeface="Arial" panose="020B0604020202020204"/>
              <a:ea typeface="楷体_GB2312"/>
              <a:cs typeface="+mj-cs"/>
            </a:endParaRPr>
          </a:p>
        </p:txBody>
      </p:sp>
      <p:sp>
        <p:nvSpPr>
          <p:cNvPr id="73757" name="矩形 28"/>
          <p:cNvSpPr/>
          <p:nvPr/>
        </p:nvSpPr>
        <p:spPr>
          <a:xfrm>
            <a:off x="4428173" y="1441133"/>
            <a:ext cx="3643312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：将会产生程序错误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64255" y="2083435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系统提供的隐式拷贝构造函数将会使得a1和a2的成员指针p指向同一块内存区域: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/>
          </p:cNvSpPr>
          <p:nvPr>
            <p:ph type="body"/>
          </p:nvPr>
        </p:nvSpPr>
        <p:spPr>
          <a:xfrm>
            <a:off x="591344" y="2421414"/>
            <a:ext cx="7673975" cy="41433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spcBef>
                <a:spcPct val="55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在例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中：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系统提供的隐式拷贝构造函数将使得对象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的成员指针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指向了同一块内存区域。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那么，若对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操作后修改了这块空间的内容，则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也会受到影响。反之亦然。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当对象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消亡时，将会分别去调用它们的析构函数，这使得同一块内存空间被归还两次，导致程序运行异常。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55000"/>
              </a:spcBef>
              <a:buNone/>
            </a:pP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60657" y="1251732"/>
            <a:ext cx="7010400" cy="809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6.4.4 </a:t>
            </a:r>
            <a:r>
              <a:rPr kumimoji="0" lang="zh-CN" altLang="zh-CN" sz="40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拷贝构造函数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-1013460" y="2925445"/>
            <a:ext cx="7863205" cy="267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4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000">
                <a:solidFill>
                  <a:schemeClr val="tx2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 解决办法：在类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A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</a:rPr>
              <a:t>中显式定义一个拷贝构造函数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A::A(const A&amp; a)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{	x = 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a.x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	y = 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a.y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	p = new char[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strlen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a.p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)+1];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//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解决了问题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P228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	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strcpy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(p, </a:t>
            </a:r>
            <a:r>
              <a:rPr kumimoji="0" lang="en-GB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a.p</a:t>
            </a: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);</a:t>
            </a:r>
            <a:endParaRPr kumimoji="0" lang="en-GB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}</a:t>
            </a:r>
            <a:r>
              <a:rPr kumimoji="0" lang="en-US" altLang="en-GB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//P228-229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看看一下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3120"/>
          <a:stretch>
            <a:fillRect/>
          </a:stretch>
        </p:blipFill>
        <p:spPr>
          <a:xfrm>
            <a:off x="35560" y="981075"/>
            <a:ext cx="8950325" cy="1550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12000"/>
          </a:blip>
          <a:srcRect l="2767"/>
          <a:stretch>
            <a:fillRect/>
          </a:stretch>
        </p:blipFill>
        <p:spPr>
          <a:xfrm>
            <a:off x="4067810" y="4581525"/>
            <a:ext cx="5087620" cy="7950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2420938"/>
            <a:ext cx="7602538" cy="24987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55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系统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提供的隐式拷贝构造函数会调用成员对象的拷贝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构造函数。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55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自定义的拷贝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构造函数则默认调用成员对象的默认构造函数，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而不是成员对象的拷贝构造函数。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55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在自定义的拷贝构造函数中，如果想调用成员对象的拷贝构造函数，则需要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使用成员初始化表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（见例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55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55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6.4.4 </a:t>
            </a:r>
            <a:r>
              <a:rPr kumimoji="0" lang="zh-CN" altLang="zh-CN" sz="40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拷贝构造函数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/>
          </p:cNvSpPr>
          <p:nvPr>
            <p:ph type="body"/>
          </p:nvPr>
        </p:nvSpPr>
        <p:spPr>
          <a:xfrm>
            <a:off x="357188" y="2111375"/>
            <a:ext cx="8215312" cy="39973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         class A 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         { … };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  class B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  {       A a;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          int z;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      public: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          B();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          B(const B&amp; b)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: a(b.a) </a:t>
            </a:r>
            <a:r>
              <a:rPr lang="en-US" altLang="zh-CN" sz="2000" b="1" dirty="0">
                <a:cs typeface="Times New Roman" panose="02020603050405020304" pitchFamily="18" charset="0"/>
              </a:rPr>
              <a:t>   //</a:t>
            </a:r>
            <a:r>
              <a:rPr lang="zh-CN" altLang="en-US" sz="2000" b="1" dirty="0">
                <a:cs typeface="Times New Roman" panose="02020603050405020304" pitchFamily="18" charset="0"/>
              </a:rPr>
              <a:t>调用</a:t>
            </a:r>
            <a:r>
              <a:rPr lang="en-US" altLang="zh-CN" sz="2000" b="1" dirty="0"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cs typeface="Times New Roman" panose="02020603050405020304" pitchFamily="18" charset="0"/>
              </a:rPr>
              <a:t>的拷贝构造函数，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          { z=b.z; }                         //</a:t>
            </a:r>
            <a:r>
              <a:rPr lang="zh-CN" altLang="en-US" sz="2000" b="1" dirty="0">
                <a:cs typeface="Times New Roman" panose="02020603050405020304" pitchFamily="18" charset="0"/>
              </a:rPr>
              <a:t>只对</a:t>
            </a:r>
            <a:r>
              <a:rPr lang="en-US" altLang="zh-CN" sz="2000" b="1" dirty="0">
                <a:cs typeface="Times New Roman" panose="02020603050405020304" pitchFamily="18" charset="0"/>
              </a:rPr>
              <a:t>z</a:t>
            </a:r>
            <a:r>
              <a:rPr lang="zh-CN" altLang="en-US" sz="2000" b="1" dirty="0">
                <a:cs typeface="Times New Roman" panose="02020603050405020304" pitchFamily="18" charset="0"/>
              </a:rPr>
              <a:t>进行了拷贝</a:t>
            </a:r>
            <a:r>
              <a:rPr lang="en-US" altLang="zh-CN" sz="2000" b="1" dirty="0"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cs typeface="Times New Roman" panose="02020603050405020304" pitchFamily="18" charset="0"/>
              </a:rPr>
              <a:t>成员拷贝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              }</a:t>
            </a:r>
            <a:endParaRPr lang="en-GB" altLang="en-US" sz="2000" b="1" dirty="0"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6.4.4 </a:t>
            </a:r>
            <a:r>
              <a:rPr kumimoji="0" lang="zh-CN" altLang="zh-CN" sz="4000" b="1" kern="0" cap="none" spc="0" normalizeH="0" baseline="0" noProof="0" dirty="0">
                <a:solidFill>
                  <a:srgbClr val="000000"/>
                </a:solidFill>
                <a:latin typeface="Arial" panose="020B0604020202020204"/>
                <a:ea typeface="楷体_GB2312"/>
                <a:cs typeface="+mj-cs"/>
              </a:rPr>
              <a:t>拷贝构造函数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160588"/>
            <a:ext cx="7993063" cy="39322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441325" marR="0" lvl="0" indent="-441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/>
            </a:pPr>
            <a:r>
              <a:rPr kumimoji="0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面向对象的基本内容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841375" marR="0" lvl="1" indent="-441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绑定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（与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多态性相关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的概念）：即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确定对多态元素的某个使用是多态元素的哪一种形式。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静态绑定（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Static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Binding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，或前期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绑定，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Early Binding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）：在编译时刻确定（一名多用、类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属性） 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动态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绑定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Dynamic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Binding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，或延迟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绑定，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Late Binding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）：在运行时刻确定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（对象标识的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多态、消息的多态）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楷体_GB2312" pitchFamily="49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Ø"/>
              <a:defRPr/>
            </a:pPr>
            <a:endParaRPr kumimoji="0" lang="en-US" altLang="zh-CN" sz="3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理解动态绑定的关键：指针！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1393825" marR="0" lvl="2" indent="-3638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面向对象的思想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15" y="188595"/>
            <a:ext cx="9112885" cy="5958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90" y="1124585"/>
            <a:ext cx="2766060" cy="365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5" y="1917065"/>
            <a:ext cx="2766060" cy="365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90" y="3573145"/>
            <a:ext cx="2766060" cy="365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90" y="4437380"/>
            <a:ext cx="2766060" cy="365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35" y="5085080"/>
            <a:ext cx="3413760" cy="3657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2025"/>
          <a:stretch>
            <a:fillRect/>
          </a:stretch>
        </p:blipFill>
        <p:spPr>
          <a:xfrm>
            <a:off x="35560" y="1917065"/>
            <a:ext cx="9175750" cy="21818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2132965"/>
            <a:ext cx="3546475" cy="28956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 descr="AI改图-11-1056x872"/>
          <p:cNvPicPr>
            <a:picLocks noChangeAspect="1"/>
          </p:cNvPicPr>
          <p:nvPr/>
        </p:nvPicPr>
        <p:blipFill>
          <a:blip r:embed="rId1"/>
          <a:srcRect b="3996"/>
          <a:stretch>
            <a:fillRect/>
          </a:stretch>
        </p:blipFill>
        <p:spPr>
          <a:xfrm>
            <a:off x="972185" y="116205"/>
            <a:ext cx="6907530" cy="54762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5330" y="5661025"/>
            <a:ext cx="22834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000" b="1" dirty="0">
                <a:cs typeface="Times New Roman" panose="02020603050405020304" pitchFamily="18" charset="0"/>
                <a:sym typeface="+mn-ea"/>
              </a:rPr>
              <a:t>答案是：</a:t>
            </a:r>
            <a:r>
              <a:rPr lang="en-US" altLang="zh-CN" sz="2000" b="1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D</a:t>
            </a:r>
            <a:endParaRPr lang="en-US" altLang="zh-CN" sz="2000" b="1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 descr="12"/>
          <p:cNvPicPr>
            <a:picLocks noChangeAspect="1"/>
          </p:cNvPicPr>
          <p:nvPr/>
        </p:nvPicPr>
        <p:blipFill>
          <a:blip r:embed="rId1"/>
          <a:srcRect t="1251"/>
          <a:stretch>
            <a:fillRect/>
          </a:stretch>
        </p:blipFill>
        <p:spPr>
          <a:xfrm>
            <a:off x="2700020" y="44450"/>
            <a:ext cx="3596005" cy="57156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52320" y="5760085"/>
            <a:ext cx="22834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000" b="1" dirty="0">
                <a:cs typeface="Times New Roman" panose="02020603050405020304" pitchFamily="18" charset="0"/>
                <a:sym typeface="+mn-ea"/>
              </a:rPr>
              <a:t>答案是：</a:t>
            </a:r>
            <a:r>
              <a:rPr lang="en-US" altLang="zh-CN" sz="2000" b="1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C</a:t>
            </a:r>
            <a:endParaRPr lang="en-US" altLang="zh-CN" sz="2000" b="1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/>
          </p:cNvSpPr>
          <p:nvPr>
            <p:ph type="body"/>
          </p:nvPr>
        </p:nvSpPr>
        <p:spPr>
          <a:xfrm>
            <a:off x="38100" y="2360930"/>
            <a:ext cx="8682355" cy="315595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</a:pPr>
            <a:r>
              <a:rPr lang="zh-CN" altLang="en-US" sz="2800" b="1" dirty="0"/>
              <a:t>面向对象程序设计的优势 </a:t>
            </a:r>
            <a:r>
              <a:rPr lang="en-US" altLang="zh-CN" sz="2800" b="1" dirty="0"/>
              <a:t>P206-P209</a:t>
            </a:r>
            <a:endParaRPr lang="zh-CN" altLang="en-US" sz="2800" b="1" dirty="0"/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  <a:buFont typeface="Wingdings" panose="05000000000000000000" pitchFamily="2" charset="2"/>
              <a:buChar char="l"/>
            </a:pPr>
            <a:r>
              <a:rPr lang="zh-CN" altLang="en-US" sz="2400" b="1" dirty="0"/>
              <a:t>抽象：过程抽象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功能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vs </a:t>
            </a:r>
            <a:r>
              <a:rPr lang="zh-CN" altLang="en-US" sz="2400" b="1" dirty="0"/>
              <a:t>数据抽象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操作</a:t>
            </a:r>
            <a:r>
              <a:rPr lang="en-US" altLang="zh-CN" sz="2400" b="1" dirty="0"/>
              <a:t>)</a:t>
            </a:r>
            <a:endParaRPr lang="en-US" altLang="zh-CN" sz="2400" b="1" dirty="0"/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  <a:buFont typeface="Wingdings" panose="05000000000000000000" pitchFamily="2" charset="2"/>
              <a:buChar char="l"/>
            </a:pPr>
            <a:r>
              <a:rPr lang="zh-CN" altLang="en-US" sz="2400" b="1" dirty="0"/>
              <a:t>封装：过程封装</a:t>
            </a:r>
            <a:r>
              <a:rPr lang="en-US" altLang="zh-CN" sz="2400" b="1" dirty="0">
                <a:sym typeface="+mn-ea"/>
              </a:rPr>
              <a:t>(</a:t>
            </a:r>
            <a:r>
              <a:rPr lang="zh-CN" altLang="en-US" sz="2400" b="1" dirty="0">
                <a:sym typeface="+mn-ea"/>
              </a:rPr>
              <a:t>操作封装</a:t>
            </a:r>
            <a:r>
              <a:rPr lang="en-US" altLang="zh-CN" sz="2400" b="1" dirty="0">
                <a:sym typeface="+mn-ea"/>
              </a:rPr>
              <a:t>)</a:t>
            </a:r>
            <a:r>
              <a:rPr lang="zh-CN" altLang="en-US" sz="2400" b="1" dirty="0">
                <a:sym typeface="+mn-ea"/>
              </a:rPr>
              <a:t> 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vs </a:t>
            </a:r>
            <a:r>
              <a:rPr lang="zh-CN" altLang="en-US" sz="2400" b="1" dirty="0"/>
              <a:t>数据封装</a:t>
            </a:r>
            <a:r>
              <a:rPr lang="en-US" altLang="zh-CN" sz="2400" b="1" dirty="0">
                <a:sym typeface="+mn-ea"/>
              </a:rPr>
              <a:t>(</a:t>
            </a:r>
            <a:r>
              <a:rPr lang="zh-CN" altLang="en-US" sz="2400" b="1" dirty="0">
                <a:sym typeface="+mn-ea"/>
              </a:rPr>
              <a:t>表示隐藏</a:t>
            </a:r>
            <a:r>
              <a:rPr lang="en-US" altLang="zh-CN" sz="2400" b="1" dirty="0">
                <a:sym typeface="+mn-ea"/>
              </a:rPr>
              <a:t>)</a:t>
            </a:r>
            <a:endParaRPr lang="en-US" altLang="zh-CN" sz="2400" b="1" dirty="0"/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  <a:buFont typeface="Wingdings" panose="05000000000000000000" pitchFamily="2" charset="2"/>
              <a:buChar char="l"/>
            </a:pPr>
            <a:r>
              <a:rPr lang="zh-CN" altLang="en-US" sz="2400" b="1" dirty="0"/>
              <a:t>模块化：子程序 </a:t>
            </a:r>
            <a:r>
              <a:rPr lang="en-US" altLang="zh-CN" sz="2400" b="1" dirty="0"/>
              <a:t>vs </a:t>
            </a:r>
            <a:r>
              <a:rPr lang="zh-CN" altLang="en-US" sz="2400" b="1" dirty="0"/>
              <a:t>对象类</a:t>
            </a:r>
            <a:endParaRPr lang="en-US" altLang="zh-CN" sz="2400" b="1" dirty="0"/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  <a:buFont typeface="Wingdings" panose="05000000000000000000" pitchFamily="2" charset="2"/>
              <a:buChar char="l"/>
            </a:pPr>
            <a:r>
              <a:rPr lang="zh-CN" altLang="en-US" sz="2400" b="1" dirty="0"/>
              <a:t>软件复用：子程序库 </a:t>
            </a:r>
            <a:r>
              <a:rPr lang="en-US" altLang="zh-CN" sz="2400" b="1" dirty="0"/>
              <a:t>vs </a:t>
            </a:r>
            <a:r>
              <a:rPr lang="zh-CN" altLang="en-US" sz="2400" b="1" dirty="0"/>
              <a:t>类库和继承机制</a:t>
            </a:r>
            <a:endParaRPr lang="en-US" altLang="zh-CN" sz="2400" b="1" dirty="0"/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  <a:buFont typeface="Wingdings" panose="05000000000000000000" pitchFamily="2" charset="2"/>
              <a:buChar char="l"/>
            </a:pPr>
            <a:r>
              <a:rPr lang="zh-CN" altLang="en-US" sz="2400" b="1" dirty="0"/>
              <a:t>软件维护：功能分解 </a:t>
            </a:r>
            <a:r>
              <a:rPr lang="en-US" altLang="zh-CN" sz="2400" b="1" dirty="0"/>
              <a:t>vs </a:t>
            </a:r>
            <a:r>
              <a:rPr lang="zh-CN" altLang="en-US" sz="2400" b="1" dirty="0"/>
              <a:t>对象和类</a:t>
            </a:r>
            <a:endParaRPr lang="en-US" altLang="zh-CN" sz="2400" b="1" dirty="0"/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  <a:buNone/>
            </a:pPr>
            <a:endParaRPr lang="zh-CN" altLang="en-US" sz="2400" b="1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0" y="187325"/>
            <a:ext cx="7010400" cy="1527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4000" b="1" kern="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面向对象的思想</a:t>
            </a:r>
            <a:endParaRPr kumimoji="0" lang="zh-CN" altLang="en-US" sz="4000" b="1" kern="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>
          <a:xfrm>
            <a:off x="1598613" y="333375"/>
            <a:ext cx="6357937" cy="1139825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zh-CN" b="1" dirty="0"/>
              <a:t>例：栈</a:t>
            </a:r>
            <a:endParaRPr lang="zh-CN" altLang="zh-CN" b="1" dirty="0"/>
          </a:p>
        </p:txBody>
      </p:sp>
      <p:sp>
        <p:nvSpPr>
          <p:cNvPr id="17411" name="Rectangle 3"/>
          <p:cNvSpPr>
            <a:spLocks noGrp="1"/>
          </p:cNvSpPr>
          <p:nvPr>
            <p:ph type="body"/>
          </p:nvPr>
        </p:nvSpPr>
        <p:spPr>
          <a:xfrm>
            <a:off x="539750" y="2211388"/>
            <a:ext cx="8002588" cy="38449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spcAft>
                <a:spcPct val="50000"/>
              </a:spcAft>
            </a:pPr>
            <a:r>
              <a:rPr lang="zh-CN" altLang="en-US" sz="2800" b="1" dirty="0">
                <a:cs typeface="Times New Roman" panose="02020603050405020304" pitchFamily="18" charset="0"/>
              </a:rPr>
              <a:t>栈是一种由若干个具有线性次序的元素所构成的复合数据。</a:t>
            </a:r>
            <a:endParaRPr lang="zh-CN" altLang="en-US" sz="28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cs typeface="Times New Roman" panose="02020603050405020304" pitchFamily="18" charset="0"/>
              </a:rPr>
              <a:t>两种操作：进栈和退栈，并且这两个操作必须在栈的同一端（称为栈顶，</a:t>
            </a:r>
            <a:r>
              <a:rPr lang="en-GB" altLang="en-US" sz="2800" b="1" dirty="0">
                <a:cs typeface="Times New Roman" panose="02020603050405020304" pitchFamily="18" charset="0"/>
              </a:rPr>
              <a:t>top</a:t>
            </a:r>
            <a:r>
              <a:rPr lang="zh-CN" altLang="en-US" sz="2800" b="1" dirty="0">
                <a:cs typeface="Times New Roman" panose="02020603050405020304" pitchFamily="18" charset="0"/>
              </a:rPr>
              <a:t>）进行，它具有后进先出（</a:t>
            </a:r>
            <a:r>
              <a:rPr lang="en-GB" altLang="en-US" sz="2800" b="1" dirty="0">
                <a:cs typeface="Times New Roman" panose="02020603050405020304" pitchFamily="18" charset="0"/>
              </a:rPr>
              <a:t>Last In First Out</a:t>
            </a:r>
            <a:r>
              <a:rPr lang="zh-CN" altLang="en-US" sz="2800" b="1" dirty="0">
                <a:cs typeface="Times New Roman" panose="02020603050405020304" pitchFamily="18" charset="0"/>
              </a:rPr>
              <a:t>，简称</a:t>
            </a:r>
            <a:r>
              <a:rPr lang="en-GB" altLang="en-US" sz="2800" b="1" dirty="0">
                <a:cs typeface="Times New Roman" panose="02020603050405020304" pitchFamily="18" charset="0"/>
              </a:rPr>
              <a:t>LIFO</a:t>
            </a:r>
            <a:r>
              <a:rPr lang="zh-CN" altLang="en-US" sz="2800" b="1" dirty="0">
                <a:cs typeface="Times New Roman" panose="02020603050405020304" pitchFamily="18" charset="0"/>
              </a:rPr>
              <a:t>）的性质。 </a:t>
            </a:r>
            <a:endParaRPr lang="zh-CN" altLang="en-US" sz="2800" b="1" dirty="0">
              <a:ea typeface="Times New Roman" panose="02020603050405020304" pitchFamily="18" charset="0"/>
            </a:endParaRPr>
          </a:p>
        </p:txBody>
      </p:sp>
      <p:grpSp>
        <p:nvGrpSpPr>
          <p:cNvPr id="17412" name="Group 4"/>
          <p:cNvGrpSpPr/>
          <p:nvPr/>
        </p:nvGrpSpPr>
        <p:grpSpPr>
          <a:xfrm>
            <a:off x="1322388" y="4832350"/>
            <a:ext cx="4194175" cy="1265238"/>
            <a:chOff x="0" y="0"/>
            <a:chExt cx="2642" cy="797"/>
          </a:xfrm>
        </p:grpSpPr>
        <p:grpSp>
          <p:nvGrpSpPr>
            <p:cNvPr id="17413" name="Group 5"/>
            <p:cNvGrpSpPr/>
            <p:nvPr/>
          </p:nvGrpSpPr>
          <p:grpSpPr>
            <a:xfrm>
              <a:off x="763" y="0"/>
              <a:ext cx="1879" cy="797"/>
              <a:chOff x="0" y="0"/>
              <a:chExt cx="1879" cy="797"/>
            </a:xfrm>
          </p:grpSpPr>
          <p:sp>
            <p:nvSpPr>
              <p:cNvPr id="17415" name="Rectangle 6"/>
              <p:cNvSpPr/>
              <p:nvPr/>
            </p:nvSpPr>
            <p:spPr>
              <a:xfrm>
                <a:off x="0" y="0"/>
                <a:ext cx="1723" cy="317"/>
              </a:xfrm>
              <a:prstGeom prst="rect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chemeClr val="tx2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24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20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0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1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16" name="Line 7"/>
              <p:cNvSpPr/>
              <p:nvPr/>
            </p:nvSpPr>
            <p:spPr>
              <a:xfrm>
                <a:off x="272" y="0"/>
                <a:ext cx="0" cy="317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17" name="Line 8"/>
              <p:cNvSpPr/>
              <p:nvPr/>
            </p:nvSpPr>
            <p:spPr>
              <a:xfrm>
                <a:off x="544" y="0"/>
                <a:ext cx="0" cy="317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18" name="Line 9"/>
              <p:cNvSpPr/>
              <p:nvPr/>
            </p:nvSpPr>
            <p:spPr>
              <a:xfrm>
                <a:off x="1155" y="0"/>
                <a:ext cx="0" cy="317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19" name="Line 10"/>
              <p:cNvSpPr/>
              <p:nvPr/>
            </p:nvSpPr>
            <p:spPr>
              <a:xfrm>
                <a:off x="1451" y="0"/>
                <a:ext cx="0" cy="317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20" name="Line 11"/>
              <p:cNvSpPr/>
              <p:nvPr/>
            </p:nvSpPr>
            <p:spPr>
              <a:xfrm flipV="1">
                <a:off x="1587" y="317"/>
                <a:ext cx="0" cy="227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7421" name="Text Box 12"/>
              <p:cNvSpPr txBox="1"/>
              <p:nvPr/>
            </p:nvSpPr>
            <p:spPr>
              <a:xfrm>
                <a:off x="1406" y="506"/>
                <a:ext cx="473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chemeClr val="tx2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24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20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•"/>
                  <a:defRPr sz="2000">
                    <a:solidFill>
                      <a:schemeClr val="tx2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top</a:t>
                </a:r>
                <a:endParaRPr lang="en-US" altLang="zh-CN" sz="2400" b="1" dirty="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7414" name="Text Box 13"/>
            <p:cNvSpPr txBox="1"/>
            <p:nvPr/>
          </p:nvSpPr>
          <p:spPr>
            <a:xfrm>
              <a:off x="0" y="0"/>
              <a:ext cx="506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chemeClr val="tx2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4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•"/>
                <a:defRPr sz="2000">
                  <a:solidFill>
                    <a:schemeClr val="tx2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栈：</a:t>
              </a:r>
              <a:endParaRPr lang="zh-CN" alt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1214438" y="260350"/>
            <a:ext cx="7620000" cy="13271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b="1" dirty="0"/>
              <a:t>“栈”的表示</a:t>
            </a:r>
            <a:r>
              <a:rPr lang="en-US" altLang="zh-CN" sz="3200" b="1" dirty="0"/>
              <a:t>—</a:t>
            </a:r>
            <a:r>
              <a:rPr lang="zh-CN" altLang="en-US" sz="3200" b="1" dirty="0">
                <a:solidFill>
                  <a:srgbClr val="0000FF"/>
                </a:solidFill>
              </a:rPr>
              <a:t>过程式程序</a:t>
            </a:r>
            <a:r>
              <a:rPr lang="en-US" altLang="zh-CN" sz="3200" b="1" dirty="0"/>
              <a:t> p201</a:t>
            </a:r>
            <a:endParaRPr lang="en-US" altLang="zh-CN" sz="3200" b="1" dirty="0"/>
          </a:p>
        </p:txBody>
      </p:sp>
      <p:sp>
        <p:nvSpPr>
          <p:cNvPr id="18435" name="Rectangle 3"/>
          <p:cNvSpPr>
            <a:spLocks noGrp="1"/>
          </p:cNvSpPr>
          <p:nvPr>
            <p:ph type="body"/>
          </p:nvPr>
        </p:nvSpPr>
        <p:spPr>
          <a:xfrm>
            <a:off x="1524000" y="1620256"/>
            <a:ext cx="5349875" cy="43084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#include &lt;iostream&gt;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000" b="1" dirty="0">
                <a:cs typeface="Times New Roman" panose="02020603050405020304" pitchFamily="18" charset="0"/>
              </a:rPr>
              <a:t>using namespace std;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// </a:t>
            </a:r>
            <a:r>
              <a:rPr lang="zh-CN" altLang="en-US" sz="2000" b="1" dirty="0">
                <a:cs typeface="Times New Roman" panose="02020603050405020304" pitchFamily="18" charset="0"/>
              </a:rPr>
              <a:t>定义栈数据类型</a:t>
            </a:r>
            <a:endParaRPr lang="zh-CN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const int STACK_SIZE=100;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struct Stack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	int top;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	int buffer[STACK_SIZE];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en-US" sz="2000" b="1" dirty="0">
                <a:cs typeface="Times New Roman" panose="02020603050405020304" pitchFamily="18" charset="0"/>
              </a:rPr>
              <a:t>// </a:t>
            </a:r>
            <a:r>
              <a:rPr lang="zh-CN" altLang="en-US" sz="2000" b="1" dirty="0">
                <a:cs typeface="Times New Roman" panose="02020603050405020304" pitchFamily="18" charset="0"/>
              </a:rPr>
              <a:t>初始化栈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void init(Stack &amp;s)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{	s.top = -1;</a:t>
            </a:r>
            <a:endParaRPr lang="en-GB" altLang="en-US" sz="2000" b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altLang="en-US" sz="2000" b="1" dirty="0">
                <a:cs typeface="Times New Roman" panose="02020603050405020304" pitchFamily="18" charset="0"/>
              </a:rPr>
              <a:t>}</a:t>
            </a:r>
            <a:endParaRPr lang="en-US" altLang="zh-CN" sz="2000" b="1" dirty="0">
              <a:ea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266DCD-47FE-409A-9CE4-1BF69F5563E1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320,&quot;width&quot;:11196}"/>
</p:tagLst>
</file>

<file path=ppt/tags/tag2.xml><?xml version="1.0" encoding="utf-8"?>
<p:tagLst xmlns:p="http://schemas.openxmlformats.org/presentationml/2006/main">
  <p:tag name="COMMONDATA" val="eyJoZGlkIjoiODg5ODdlNWEyZTZjYmQ3ZTBmY2M1NDE2MjJhYjZmNWIifQ=="/>
  <p:tag name="KSO_WPP_MARK_KEY" val="6729c062-63ff-40f6-acb6-330edb7555a1"/>
</p:tagLst>
</file>

<file path=ppt/theme/theme1.xml><?xml version="1.0" encoding="utf-8"?>
<a:theme xmlns:a="http://schemas.openxmlformats.org/drawingml/2006/main" name="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cho">
  <a:themeElements>
    <a:clrScheme name="1_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1_Echo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1_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Teamwork</Template>
  <TotalTime>0</TotalTime>
  <Words>13120</Words>
  <Application>WPS 演示</Application>
  <PresentationFormat>全屏显示(4:3)</PresentationFormat>
  <Paragraphs>929</Paragraphs>
  <Slides>63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81" baseType="lpstr">
      <vt:lpstr>Arial</vt:lpstr>
      <vt:lpstr>宋体</vt:lpstr>
      <vt:lpstr>Wingdings</vt:lpstr>
      <vt:lpstr>楷体_GB2312</vt:lpstr>
      <vt:lpstr>新宋体</vt:lpstr>
      <vt:lpstr>Times New Roman</vt:lpstr>
      <vt:lpstr>大黑体</vt:lpstr>
      <vt:lpstr>Harmony Text</vt:lpstr>
      <vt:lpstr>Segoe Print</vt:lpstr>
      <vt:lpstr>Verdana</vt:lpstr>
      <vt:lpstr>微软雅黑</vt:lpstr>
      <vt:lpstr>Arial Unicode MS</vt:lpstr>
      <vt:lpstr>Arial</vt:lpstr>
      <vt:lpstr>楷体_GB2312</vt:lpstr>
      <vt:lpstr>黑体</vt:lpstr>
      <vt:lpstr>楷体_GB2312</vt:lpstr>
      <vt:lpstr>Echo</vt:lpstr>
      <vt:lpstr>1_Echo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例：栈</vt:lpstr>
      <vt:lpstr>“栈”的表示—过程式程序 p201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例：一个日期类的定义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课程概况</dc:title>
  <dc:creator>Jinsong Su</dc:creator>
  <cp:lastModifiedBy>宇宙中的那只萤火虫</cp:lastModifiedBy>
  <cp:revision>735</cp:revision>
  <dcterms:created xsi:type="dcterms:W3CDTF">2005-02-20T09:54:00Z</dcterms:created>
  <dcterms:modified xsi:type="dcterms:W3CDTF">2024-04-17T16:08:36Z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A0A2729A05E1498FB84715B7029FDAB6</vt:lpwstr>
  </property>
</Properties>
</file>